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78" r:id="rId6"/>
    <p:sldId id="258" r:id="rId7"/>
    <p:sldId id="259" r:id="rId8"/>
    <p:sldId id="275" r:id="rId9"/>
    <p:sldId id="276" r:id="rId10"/>
    <p:sldId id="261" r:id="rId11"/>
    <p:sldId id="262" r:id="rId12"/>
    <p:sldId id="264" r:id="rId13"/>
    <p:sldId id="263" r:id="rId14"/>
    <p:sldId id="279" r:id="rId15"/>
    <p:sldId id="280" r:id="rId16"/>
    <p:sldId id="277" r:id="rId17"/>
    <p:sldId id="281" r:id="rId18"/>
    <p:sldId id="268" r:id="rId19"/>
    <p:sldId id="269" r:id="rId20"/>
    <p:sldId id="270" r:id="rId21"/>
    <p:sldId id="271" r:id="rId22"/>
    <p:sldId id="282" r:id="rId23"/>
    <p:sldId id="272" r:id="rId24"/>
    <p:sldId id="27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snapToGrid="0">
      <p:cViewPr varScale="1">
        <p:scale>
          <a:sx n="85" d="100"/>
          <a:sy n="85" d="100"/>
        </p:scale>
        <p:origin x="49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2/22/2026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2/22/2026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2/22/2026</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2/22/2026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5023" y="3363269"/>
            <a:ext cx="7766936" cy="1646302"/>
          </a:xfrm>
        </p:spPr>
        <p:txBody>
          <a:bodyPr/>
          <a:lstStyle/>
          <a:p>
            <a:r>
              <a:rPr lang="en-GB" dirty="0"/>
              <a:t>Welcome to the Academic Year 2024-2025</a:t>
            </a:r>
            <a:br>
              <a:rPr lang="en-GB" dirty="0"/>
            </a:br>
            <a:br>
              <a:rPr lang="en-GB" dirty="0"/>
            </a:br>
            <a:br>
              <a:rPr lang="en-GB" dirty="0"/>
            </a:br>
            <a:endParaRPr lang="en-GB" dirty="0"/>
          </a:p>
        </p:txBody>
      </p:sp>
      <p:sp>
        <p:nvSpPr>
          <p:cNvPr id="3" name="Subtitle 2"/>
          <p:cNvSpPr>
            <a:spLocks noGrp="1"/>
          </p:cNvSpPr>
          <p:nvPr>
            <p:ph type="subTitle" idx="1"/>
          </p:nvPr>
        </p:nvSpPr>
        <p:spPr>
          <a:xfrm>
            <a:off x="1651154" y="5585917"/>
            <a:ext cx="7766936" cy="1096899"/>
          </a:xfrm>
        </p:spPr>
        <p:txBody>
          <a:bodyPr/>
          <a:lstStyle/>
          <a:p>
            <a:r>
              <a:rPr lang="en-GB" dirty="0"/>
              <a:t>September 2024</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6" name="Picture 5"/>
          <p:cNvPicPr>
            <a:picLocks noChangeAspect="1"/>
          </p:cNvPicPr>
          <p:nvPr/>
        </p:nvPicPr>
        <p:blipFill>
          <a:blip r:embed="rId3"/>
          <a:stretch>
            <a:fillRect/>
          </a:stretch>
        </p:blipFill>
        <p:spPr>
          <a:xfrm>
            <a:off x="4418626" y="2650060"/>
            <a:ext cx="1896060" cy="1896060"/>
          </a:xfrm>
          <a:prstGeom prst="rect">
            <a:avLst/>
          </a:prstGeom>
        </p:spPr>
      </p:pic>
    </p:spTree>
    <p:extLst>
      <p:ext uri="{BB962C8B-B14F-4D97-AF65-F5344CB8AC3E}">
        <p14:creationId xmlns:p14="http://schemas.microsoft.com/office/powerpoint/2010/main" val="244149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5191" y="136237"/>
            <a:ext cx="8596668" cy="1320800"/>
          </a:xfrm>
        </p:spPr>
        <p:txBody>
          <a:bodyPr/>
          <a:lstStyle/>
          <a:p>
            <a:r>
              <a:rPr lang="en-GB" dirty="0"/>
              <a:t>Meet the Year 4 Team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5" name="Picture 4">
            <a:extLst>
              <a:ext uri="{FF2B5EF4-FFF2-40B4-BE49-F238E27FC236}">
                <a16:creationId xmlns:a16="http://schemas.microsoft.com/office/drawing/2014/main" id="{8BBD243F-B153-9DC8-CB80-874636799048}"/>
              </a:ext>
            </a:extLst>
          </p:cNvPr>
          <p:cNvPicPr>
            <a:picLocks noChangeAspect="1"/>
          </p:cNvPicPr>
          <p:nvPr/>
        </p:nvPicPr>
        <p:blipFill rotWithShape="1">
          <a:blip r:embed="rId3"/>
          <a:srcRect l="7398" r="6048" b="24823"/>
          <a:stretch/>
        </p:blipFill>
        <p:spPr>
          <a:xfrm>
            <a:off x="836551" y="825277"/>
            <a:ext cx="1325217" cy="1819959"/>
          </a:xfrm>
          <a:prstGeom prst="rect">
            <a:avLst/>
          </a:prstGeom>
        </p:spPr>
      </p:pic>
      <p:sp>
        <p:nvSpPr>
          <p:cNvPr id="8" name="TextBox 7">
            <a:extLst>
              <a:ext uri="{FF2B5EF4-FFF2-40B4-BE49-F238E27FC236}">
                <a16:creationId xmlns:a16="http://schemas.microsoft.com/office/drawing/2014/main" id="{9DCE553A-8675-156C-E9CC-935BCD455F42}"/>
              </a:ext>
            </a:extLst>
          </p:cNvPr>
          <p:cNvSpPr txBox="1"/>
          <p:nvPr/>
        </p:nvSpPr>
        <p:spPr>
          <a:xfrm>
            <a:off x="96063" y="2666670"/>
            <a:ext cx="2806192"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Bunting</a:t>
            </a:r>
          </a:p>
          <a:p>
            <a:pPr algn="ctr"/>
            <a:r>
              <a:rPr lang="en-GB" sz="1400" dirty="0">
                <a:solidFill>
                  <a:schemeClr val="accent1"/>
                </a:solidFill>
                <a:latin typeface="Comic Sans MS" panose="030F0702030302020204" pitchFamily="66" charset="0"/>
              </a:rPr>
              <a:t>Year 4 Class Teacher</a:t>
            </a:r>
          </a:p>
          <a:p>
            <a:pPr algn="ctr"/>
            <a:r>
              <a:rPr lang="en-GB" sz="1400" dirty="0">
                <a:solidFill>
                  <a:schemeClr val="accent1"/>
                </a:solidFill>
                <a:latin typeface="Comic Sans MS" panose="030F0702030302020204" pitchFamily="66" charset="0"/>
              </a:rPr>
              <a:t>(Monday-Thursday) </a:t>
            </a:r>
          </a:p>
        </p:txBody>
      </p:sp>
      <p:sp>
        <p:nvSpPr>
          <p:cNvPr id="9" name="TextBox 8">
            <a:extLst>
              <a:ext uri="{FF2B5EF4-FFF2-40B4-BE49-F238E27FC236}">
                <a16:creationId xmlns:a16="http://schemas.microsoft.com/office/drawing/2014/main" id="{451B3E34-2E19-45EF-F24E-7FA0C0995DBC}"/>
              </a:ext>
            </a:extLst>
          </p:cNvPr>
          <p:cNvSpPr txBox="1"/>
          <p:nvPr/>
        </p:nvSpPr>
        <p:spPr>
          <a:xfrm>
            <a:off x="3391608" y="2611108"/>
            <a:ext cx="2597757"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Miss Austin</a:t>
            </a:r>
          </a:p>
          <a:p>
            <a:pPr algn="ctr"/>
            <a:r>
              <a:rPr lang="en-GB" sz="1400" dirty="0">
                <a:solidFill>
                  <a:schemeClr val="accent1"/>
                </a:solidFill>
                <a:latin typeface="Comic Sans MS" panose="030F0702030302020204" pitchFamily="66" charset="0"/>
              </a:rPr>
              <a:t>Year 4 Class Teacher</a:t>
            </a:r>
          </a:p>
          <a:p>
            <a:pPr algn="ctr"/>
            <a:r>
              <a:rPr lang="en-GB" sz="1400" dirty="0">
                <a:solidFill>
                  <a:schemeClr val="accent1"/>
                </a:solidFill>
                <a:latin typeface="Comic Sans MS" panose="030F0702030302020204" pitchFamily="66" charset="0"/>
              </a:rPr>
              <a:t>(Friday) </a:t>
            </a:r>
          </a:p>
        </p:txBody>
      </p:sp>
      <p:sp>
        <p:nvSpPr>
          <p:cNvPr id="10" name="TextBox 9">
            <a:extLst>
              <a:ext uri="{FF2B5EF4-FFF2-40B4-BE49-F238E27FC236}">
                <a16:creationId xmlns:a16="http://schemas.microsoft.com/office/drawing/2014/main" id="{1FE57072-6F44-C584-255F-99E2869313BD}"/>
              </a:ext>
            </a:extLst>
          </p:cNvPr>
          <p:cNvSpPr txBox="1"/>
          <p:nvPr/>
        </p:nvSpPr>
        <p:spPr>
          <a:xfrm>
            <a:off x="5969158" y="2517193"/>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Dr </a:t>
            </a:r>
            <a:r>
              <a:rPr lang="en-GB" sz="1400" dirty="0" err="1">
                <a:solidFill>
                  <a:schemeClr val="accent1"/>
                </a:solidFill>
                <a:latin typeface="Comic Sans MS" panose="030F0702030302020204" pitchFamily="66" charset="0"/>
              </a:rPr>
              <a:t>Collinge</a:t>
            </a:r>
            <a:endParaRPr lang="en-GB" sz="1400" dirty="0">
              <a:solidFill>
                <a:schemeClr val="accent1"/>
              </a:solidFill>
              <a:latin typeface="Comic Sans MS" panose="030F0702030302020204" pitchFamily="66" charset="0"/>
            </a:endParaRPr>
          </a:p>
          <a:p>
            <a:pPr algn="ctr"/>
            <a:r>
              <a:rPr lang="en-GB" sz="1400" dirty="0">
                <a:solidFill>
                  <a:schemeClr val="accent1"/>
                </a:solidFill>
                <a:latin typeface="Comic Sans MS" panose="030F0702030302020204" pitchFamily="66" charset="0"/>
              </a:rPr>
              <a:t>Teaching Assistant</a:t>
            </a:r>
          </a:p>
          <a:p>
            <a:pPr algn="ctr"/>
            <a:r>
              <a:rPr lang="en-GB" sz="1400" dirty="0">
                <a:solidFill>
                  <a:schemeClr val="accent1"/>
                </a:solidFill>
                <a:latin typeface="Comic Sans MS" panose="030F0702030302020204" pitchFamily="66" charset="0"/>
              </a:rPr>
              <a:t>(Monday-Friday AM)</a:t>
            </a:r>
          </a:p>
        </p:txBody>
      </p:sp>
      <p:sp>
        <p:nvSpPr>
          <p:cNvPr id="12" name="TextBox 11">
            <a:extLst>
              <a:ext uri="{FF2B5EF4-FFF2-40B4-BE49-F238E27FC236}">
                <a16:creationId xmlns:a16="http://schemas.microsoft.com/office/drawing/2014/main" id="{A326902B-E115-B9AC-BDB7-72476C3DBAB8}"/>
              </a:ext>
            </a:extLst>
          </p:cNvPr>
          <p:cNvSpPr txBox="1"/>
          <p:nvPr/>
        </p:nvSpPr>
        <p:spPr>
          <a:xfrm>
            <a:off x="6983529" y="5363958"/>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Midday Day Supervisor</a:t>
            </a:r>
          </a:p>
          <a:p>
            <a:pPr algn="ctr"/>
            <a:r>
              <a:rPr lang="en-GB" sz="1400" dirty="0">
                <a:solidFill>
                  <a:schemeClr val="accent1"/>
                </a:solidFill>
                <a:latin typeface="Comic Sans MS" panose="030F0702030302020204" pitchFamily="66" charset="0"/>
              </a:rPr>
              <a:t>Mrs Roper</a:t>
            </a:r>
          </a:p>
          <a:p>
            <a:pPr algn="ctr"/>
            <a:r>
              <a:rPr lang="en-GB" sz="1400" dirty="0">
                <a:solidFill>
                  <a:schemeClr val="accent1"/>
                </a:solidFill>
                <a:latin typeface="Comic Sans MS" panose="030F0702030302020204" pitchFamily="66" charset="0"/>
              </a:rPr>
              <a:t>(Monday – Fridays)</a:t>
            </a:r>
          </a:p>
        </p:txBody>
      </p:sp>
      <p:sp>
        <p:nvSpPr>
          <p:cNvPr id="16" name="TextBox 15">
            <a:extLst>
              <a:ext uri="{FF2B5EF4-FFF2-40B4-BE49-F238E27FC236}">
                <a16:creationId xmlns:a16="http://schemas.microsoft.com/office/drawing/2014/main" id="{DB3FF7B6-D08F-04A4-8035-DF13CDEE3E55}"/>
              </a:ext>
            </a:extLst>
          </p:cNvPr>
          <p:cNvSpPr txBox="1"/>
          <p:nvPr/>
        </p:nvSpPr>
        <p:spPr>
          <a:xfrm>
            <a:off x="-82017" y="5486266"/>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Dacre</a:t>
            </a:r>
          </a:p>
          <a:p>
            <a:pPr algn="ctr"/>
            <a:r>
              <a:rPr lang="en-GB" sz="1400" dirty="0">
                <a:solidFill>
                  <a:schemeClr val="accent1"/>
                </a:solidFill>
                <a:latin typeface="Comic Sans MS" panose="030F0702030302020204" pitchFamily="66" charset="0"/>
              </a:rPr>
              <a:t>SENTA</a:t>
            </a:r>
          </a:p>
          <a:p>
            <a:pPr algn="ctr"/>
            <a:r>
              <a:rPr lang="en-GB" sz="1400" dirty="0">
                <a:solidFill>
                  <a:schemeClr val="accent1"/>
                </a:solidFill>
                <a:latin typeface="Comic Sans MS" panose="030F0702030302020204" pitchFamily="66" charset="0"/>
              </a:rPr>
              <a:t>(Monday-Friday AM)</a:t>
            </a:r>
          </a:p>
        </p:txBody>
      </p:sp>
      <p:pic>
        <p:nvPicPr>
          <p:cNvPr id="6" name="Picture 5">
            <a:extLst>
              <a:ext uri="{FF2B5EF4-FFF2-40B4-BE49-F238E27FC236}">
                <a16:creationId xmlns:a16="http://schemas.microsoft.com/office/drawing/2014/main" id="{020AF2D7-6205-D169-00EE-384E050FC0E2}"/>
              </a:ext>
            </a:extLst>
          </p:cNvPr>
          <p:cNvPicPr>
            <a:picLocks noChangeAspect="1"/>
          </p:cNvPicPr>
          <p:nvPr/>
        </p:nvPicPr>
        <p:blipFill>
          <a:blip r:embed="rId4"/>
          <a:stretch>
            <a:fillRect/>
          </a:stretch>
        </p:blipFill>
        <p:spPr>
          <a:xfrm>
            <a:off x="3999207" y="895401"/>
            <a:ext cx="1382558" cy="1645357"/>
          </a:xfrm>
          <a:prstGeom prst="rect">
            <a:avLst/>
          </a:prstGeom>
        </p:spPr>
      </p:pic>
      <p:sp>
        <p:nvSpPr>
          <p:cNvPr id="17" name="Content Placeholder 16">
            <a:extLst>
              <a:ext uri="{FF2B5EF4-FFF2-40B4-BE49-F238E27FC236}">
                <a16:creationId xmlns:a16="http://schemas.microsoft.com/office/drawing/2014/main" id="{FE5F06AC-781E-4AE6-E34A-153F8BF299E4}"/>
              </a:ext>
            </a:extLst>
          </p:cNvPr>
          <p:cNvSpPr>
            <a:spLocks noGrp="1"/>
          </p:cNvSpPr>
          <p:nvPr>
            <p:ph idx="1"/>
          </p:nvPr>
        </p:nvSpPr>
        <p:spPr>
          <a:xfrm>
            <a:off x="777711" y="7062192"/>
            <a:ext cx="8596668" cy="3880773"/>
          </a:xfrm>
        </p:spPr>
        <p:txBody>
          <a:bodyPr/>
          <a:lstStyle/>
          <a:p>
            <a:endParaRPr lang="en-GB" dirty="0"/>
          </a:p>
        </p:txBody>
      </p:sp>
      <p:pic>
        <p:nvPicPr>
          <p:cNvPr id="21" name="Picture 20">
            <a:extLst>
              <a:ext uri="{FF2B5EF4-FFF2-40B4-BE49-F238E27FC236}">
                <a16:creationId xmlns:a16="http://schemas.microsoft.com/office/drawing/2014/main" id="{18D85F73-0A77-80DB-6991-7C3F1E9EC5D8}"/>
              </a:ext>
            </a:extLst>
          </p:cNvPr>
          <p:cNvPicPr>
            <a:picLocks noChangeAspect="1"/>
          </p:cNvPicPr>
          <p:nvPr/>
        </p:nvPicPr>
        <p:blipFill>
          <a:blip r:embed="rId5"/>
          <a:stretch>
            <a:fillRect/>
          </a:stretch>
        </p:blipFill>
        <p:spPr>
          <a:xfrm>
            <a:off x="819729" y="3977771"/>
            <a:ext cx="1276528" cy="1409897"/>
          </a:xfrm>
          <a:prstGeom prst="rect">
            <a:avLst/>
          </a:prstGeom>
        </p:spPr>
      </p:pic>
      <p:pic>
        <p:nvPicPr>
          <p:cNvPr id="23" name="Picture 22">
            <a:extLst>
              <a:ext uri="{FF2B5EF4-FFF2-40B4-BE49-F238E27FC236}">
                <a16:creationId xmlns:a16="http://schemas.microsoft.com/office/drawing/2014/main" id="{014C764C-5FE3-A202-F35F-F716D7D05446}"/>
              </a:ext>
            </a:extLst>
          </p:cNvPr>
          <p:cNvPicPr>
            <a:picLocks noChangeAspect="1"/>
          </p:cNvPicPr>
          <p:nvPr/>
        </p:nvPicPr>
        <p:blipFill>
          <a:blip r:embed="rId6"/>
          <a:stretch>
            <a:fillRect/>
          </a:stretch>
        </p:blipFill>
        <p:spPr>
          <a:xfrm>
            <a:off x="7848859" y="3836423"/>
            <a:ext cx="1200318" cy="1428949"/>
          </a:xfrm>
          <a:prstGeom prst="rect">
            <a:avLst/>
          </a:prstGeom>
        </p:spPr>
      </p:pic>
      <p:pic>
        <p:nvPicPr>
          <p:cNvPr id="25" name="Picture 24">
            <a:extLst>
              <a:ext uri="{FF2B5EF4-FFF2-40B4-BE49-F238E27FC236}">
                <a16:creationId xmlns:a16="http://schemas.microsoft.com/office/drawing/2014/main" id="{95EC37F8-F78D-1F3E-B98C-6138F11BA653}"/>
              </a:ext>
            </a:extLst>
          </p:cNvPr>
          <p:cNvPicPr>
            <a:picLocks noChangeAspect="1"/>
          </p:cNvPicPr>
          <p:nvPr/>
        </p:nvPicPr>
        <p:blipFill>
          <a:blip r:embed="rId7"/>
          <a:stretch>
            <a:fillRect/>
          </a:stretch>
        </p:blipFill>
        <p:spPr>
          <a:xfrm>
            <a:off x="3339539" y="3911087"/>
            <a:ext cx="1000265" cy="1476581"/>
          </a:xfrm>
          <a:prstGeom prst="rect">
            <a:avLst/>
          </a:prstGeom>
        </p:spPr>
      </p:pic>
      <p:sp>
        <p:nvSpPr>
          <p:cNvPr id="26" name="TextBox 25">
            <a:extLst>
              <a:ext uri="{FF2B5EF4-FFF2-40B4-BE49-F238E27FC236}">
                <a16:creationId xmlns:a16="http://schemas.microsoft.com/office/drawing/2014/main" id="{2E597E10-5756-17E2-4ACD-62C2AC30660D}"/>
              </a:ext>
            </a:extLst>
          </p:cNvPr>
          <p:cNvSpPr txBox="1"/>
          <p:nvPr/>
        </p:nvSpPr>
        <p:spPr>
          <a:xfrm>
            <a:off x="2299661" y="5458018"/>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Morgan</a:t>
            </a:r>
          </a:p>
          <a:p>
            <a:pPr algn="ctr"/>
            <a:r>
              <a:rPr lang="en-GB" sz="1400" dirty="0">
                <a:solidFill>
                  <a:schemeClr val="accent1"/>
                </a:solidFill>
                <a:latin typeface="Comic Sans MS" panose="030F0702030302020204" pitchFamily="66" charset="0"/>
              </a:rPr>
              <a:t>SENTA</a:t>
            </a:r>
          </a:p>
          <a:p>
            <a:pPr algn="ctr"/>
            <a:r>
              <a:rPr lang="en-GB" sz="1400" dirty="0">
                <a:solidFill>
                  <a:schemeClr val="accent1"/>
                </a:solidFill>
                <a:latin typeface="Comic Sans MS" panose="030F0702030302020204" pitchFamily="66" charset="0"/>
              </a:rPr>
              <a:t>(Monday-Thursday PM)</a:t>
            </a:r>
          </a:p>
        </p:txBody>
      </p:sp>
      <p:pic>
        <p:nvPicPr>
          <p:cNvPr id="28" name="Picture 27">
            <a:extLst>
              <a:ext uri="{FF2B5EF4-FFF2-40B4-BE49-F238E27FC236}">
                <a16:creationId xmlns:a16="http://schemas.microsoft.com/office/drawing/2014/main" id="{7703DBC5-68A3-5536-9242-1A664C7A385E}"/>
              </a:ext>
            </a:extLst>
          </p:cNvPr>
          <p:cNvPicPr>
            <a:picLocks noChangeAspect="1"/>
          </p:cNvPicPr>
          <p:nvPr/>
        </p:nvPicPr>
        <p:blipFill>
          <a:blip r:embed="rId8"/>
          <a:stretch>
            <a:fillRect/>
          </a:stretch>
        </p:blipFill>
        <p:spPr>
          <a:xfrm>
            <a:off x="5605312" y="3897471"/>
            <a:ext cx="1219370" cy="1409897"/>
          </a:xfrm>
          <a:prstGeom prst="rect">
            <a:avLst/>
          </a:prstGeom>
        </p:spPr>
      </p:pic>
      <p:sp>
        <p:nvSpPr>
          <p:cNvPr id="29" name="TextBox 28">
            <a:extLst>
              <a:ext uri="{FF2B5EF4-FFF2-40B4-BE49-F238E27FC236}">
                <a16:creationId xmlns:a16="http://schemas.microsoft.com/office/drawing/2014/main" id="{872DC7A6-01AE-00E7-FA79-5E9CFDFD5163}"/>
              </a:ext>
            </a:extLst>
          </p:cNvPr>
          <p:cNvSpPr txBox="1"/>
          <p:nvPr/>
        </p:nvSpPr>
        <p:spPr>
          <a:xfrm>
            <a:off x="4715012" y="5387668"/>
            <a:ext cx="3080019" cy="738664"/>
          </a:xfrm>
          <a:prstGeom prst="rect">
            <a:avLst/>
          </a:prstGeom>
          <a:noFill/>
        </p:spPr>
        <p:txBody>
          <a:bodyPr wrap="square" rtlCol="0">
            <a:spAutoFit/>
          </a:bodyPr>
          <a:lstStyle/>
          <a:p>
            <a:pPr algn="ctr"/>
            <a:r>
              <a:rPr lang="en-GB" sz="1400" dirty="0">
                <a:solidFill>
                  <a:schemeClr val="accent1"/>
                </a:solidFill>
                <a:latin typeface="Comic Sans MS" panose="030F0702030302020204" pitchFamily="66" charset="0"/>
              </a:rPr>
              <a:t>Mrs  Bould</a:t>
            </a:r>
          </a:p>
          <a:p>
            <a:pPr algn="ctr"/>
            <a:r>
              <a:rPr lang="en-GB" sz="1400" dirty="0">
                <a:solidFill>
                  <a:schemeClr val="accent1"/>
                </a:solidFill>
                <a:latin typeface="Comic Sans MS" panose="030F0702030302020204" pitchFamily="66" charset="0"/>
              </a:rPr>
              <a:t>SENTA</a:t>
            </a:r>
          </a:p>
          <a:p>
            <a:pPr algn="ctr"/>
            <a:r>
              <a:rPr lang="en-GB" sz="1400" dirty="0">
                <a:solidFill>
                  <a:schemeClr val="accent1"/>
                </a:solidFill>
                <a:latin typeface="Comic Sans MS" panose="030F0702030302020204" pitchFamily="66" charset="0"/>
              </a:rPr>
              <a:t>(Friday PM)</a:t>
            </a:r>
          </a:p>
        </p:txBody>
      </p:sp>
      <p:pic>
        <p:nvPicPr>
          <p:cNvPr id="3" name="Picture 2">
            <a:extLst>
              <a:ext uri="{FF2B5EF4-FFF2-40B4-BE49-F238E27FC236}">
                <a16:creationId xmlns:a16="http://schemas.microsoft.com/office/drawing/2014/main" id="{2671A1BE-EC88-48EA-A223-ACD84E790895}"/>
              </a:ext>
            </a:extLst>
          </p:cNvPr>
          <p:cNvPicPr>
            <a:picLocks noChangeAspect="1"/>
          </p:cNvPicPr>
          <p:nvPr/>
        </p:nvPicPr>
        <p:blipFill>
          <a:blip r:embed="rId9"/>
          <a:stretch>
            <a:fillRect/>
          </a:stretch>
        </p:blipFill>
        <p:spPr>
          <a:xfrm>
            <a:off x="6924398" y="810039"/>
            <a:ext cx="1169538" cy="1738502"/>
          </a:xfrm>
          <a:prstGeom prst="rect">
            <a:avLst/>
          </a:prstGeom>
        </p:spPr>
      </p:pic>
    </p:spTree>
    <p:extLst>
      <p:ext uri="{BB962C8B-B14F-4D97-AF65-F5344CB8AC3E}">
        <p14:creationId xmlns:p14="http://schemas.microsoft.com/office/powerpoint/2010/main" val="1146279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Vision and Values</a:t>
            </a:r>
          </a:p>
        </p:txBody>
      </p:sp>
      <p:sp>
        <p:nvSpPr>
          <p:cNvPr id="3" name="Content Placeholder 2"/>
          <p:cNvSpPr>
            <a:spLocks noGrp="1"/>
          </p:cNvSpPr>
          <p:nvPr>
            <p:ph idx="1"/>
          </p:nvPr>
        </p:nvSpPr>
        <p:spPr>
          <a:xfrm>
            <a:off x="804795" y="3397136"/>
            <a:ext cx="8596668" cy="4517362"/>
          </a:xfrm>
        </p:spPr>
        <p:txBody>
          <a:bodyPr/>
          <a:lstStyle/>
          <a:p>
            <a:endParaRPr lang="en-GB" dirty="0"/>
          </a:p>
          <a:p>
            <a:endParaRPr lang="en-GB" dirty="0"/>
          </a:p>
          <a:p>
            <a:r>
              <a:rPr lang="en-GB" dirty="0"/>
              <a:t>Our Core School Values are Honesty, Hope, Forgiveness, Friendship, Perseverance and Respect. They permeate through school life and we ensure that our pupils live by these values in the way they conduct themselves in school, their behaviours in school and outside school.</a:t>
            </a:r>
          </a:p>
          <a:p>
            <a:endParaRPr lang="en-GB" dirty="0"/>
          </a:p>
          <a:p>
            <a:r>
              <a:rPr lang="en-GB" dirty="0"/>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689985" y="1316702"/>
            <a:ext cx="6826288" cy="162600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120332" y="32669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Learning-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we develop our wisdom, knowledge and skills</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Growing-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in our character development, hope, aspiration, resilience and social action</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Together-</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so our community can live well together,  showing dignity and respect.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0769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Beginning and end of the school day</a:t>
            </a:r>
          </a:p>
        </p:txBody>
      </p:sp>
      <p:sp>
        <p:nvSpPr>
          <p:cNvPr id="3" name="Content Placeholder 2"/>
          <p:cNvSpPr>
            <a:spLocks noGrp="1"/>
          </p:cNvSpPr>
          <p:nvPr>
            <p:ph idx="1"/>
          </p:nvPr>
        </p:nvSpPr>
        <p:spPr>
          <a:xfrm>
            <a:off x="677334" y="1568335"/>
            <a:ext cx="8596668" cy="4473027"/>
          </a:xfrm>
        </p:spPr>
        <p:txBody>
          <a:bodyPr>
            <a:normAutofit/>
          </a:bodyPr>
          <a:lstStyle/>
          <a:p>
            <a:r>
              <a:rPr lang="en-GB" dirty="0"/>
              <a:t>Doors open at 8.45am. Doors close at 8.55 am</a:t>
            </a:r>
          </a:p>
          <a:p>
            <a:r>
              <a:rPr lang="en-GB" dirty="0"/>
              <a:t>Register is 8.55-9am</a:t>
            </a:r>
          </a:p>
          <a:p>
            <a:r>
              <a:rPr lang="en-GB" dirty="0"/>
              <a:t>All pupils finish at 3.15pm</a:t>
            </a:r>
          </a:p>
          <a:p>
            <a:pPr marL="0" indent="0">
              <a:buNone/>
            </a:pPr>
            <a:endParaRPr lang="en-GB" dirty="0"/>
          </a:p>
          <a:p>
            <a:pPr marL="0" indent="0">
              <a:buNone/>
            </a:pPr>
            <a:endParaRPr lang="en-GB" dirty="0"/>
          </a:p>
          <a:p>
            <a:pPr marL="0" indent="0">
              <a:buNone/>
            </a:pPr>
            <a:r>
              <a:rPr lang="en-GB" i="1" dirty="0">
                <a:solidFill>
                  <a:schemeClr val="accent1">
                    <a:lumMod val="75000"/>
                  </a:schemeClr>
                </a:solidFill>
              </a:rPr>
              <a:t>Your child will come to school via the kissing gate and will wait by their classroom door to be let in. An adult will be by this gate to greet your child and lock up.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749681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a:xfrm>
            <a:off x="677334" y="609600"/>
            <a:ext cx="8596668" cy="644238"/>
          </a:xfrm>
        </p:spPr>
        <p:txBody>
          <a:bodyPr/>
          <a:lstStyle/>
          <a:p>
            <a:r>
              <a:rPr lang="en-GB"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a:xfrm>
            <a:off x="677334" y="1621767"/>
            <a:ext cx="8596668" cy="4419596"/>
          </a:xfrm>
        </p:spPr>
        <p:txBody>
          <a:bodyPr/>
          <a:lstStyle/>
          <a:p>
            <a:r>
              <a:rPr lang="en-GB" dirty="0"/>
              <a:t>Attendance at school is crucial.</a:t>
            </a:r>
          </a:p>
          <a:p>
            <a:r>
              <a:rPr lang="en-GB" dirty="0"/>
              <a:t>You will receive a copy of the Updated Attendance policy. Any days where a child does not attend school means that they are missing out on learning. The attendance ladder on the next slide shows a clear image of absence and days lost learning.</a:t>
            </a:r>
          </a:p>
          <a:p>
            <a:r>
              <a:rPr lang="en-GB" dirty="0"/>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lstStyle/>
          <a:p>
            <a:r>
              <a:rPr lang="en-GB"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01531" y="2160588"/>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18868"/>
          </a:xfrm>
        </p:spPr>
        <p:txBody>
          <a:bodyPr/>
          <a:lstStyle/>
          <a:p>
            <a:r>
              <a:rPr lang="en-GB" dirty="0"/>
              <a:t>Behaviour and Rewards	</a:t>
            </a:r>
          </a:p>
        </p:txBody>
      </p:sp>
      <p:sp>
        <p:nvSpPr>
          <p:cNvPr id="3" name="Content Placeholder 2"/>
          <p:cNvSpPr>
            <a:spLocks noGrp="1"/>
          </p:cNvSpPr>
          <p:nvPr>
            <p:ph idx="1"/>
          </p:nvPr>
        </p:nvSpPr>
        <p:spPr>
          <a:xfrm>
            <a:off x="677334" y="1544129"/>
            <a:ext cx="8596668" cy="4497234"/>
          </a:xfrm>
        </p:spPr>
        <p:txBody>
          <a:bodyPr>
            <a:normAutofit fontScale="92500" lnSpcReduction="10000"/>
          </a:bodyPr>
          <a:lstStyle/>
          <a:p>
            <a:r>
              <a:rPr lang="en-GB" dirty="0"/>
              <a:t>Our recent OFSTED praised the behaviour strategies we implement and the way in which the children conduct themselves following our school values.</a:t>
            </a:r>
          </a:p>
          <a:p>
            <a:r>
              <a:rPr lang="en-GB" dirty="0"/>
              <a:t>Our Behaviour Policy links specifically to our school values enabling our pupils to focus on gaining rewards for positive behaviour. Star Stamps are rewarded and children are able to use these in the school shop throughout the year.</a:t>
            </a:r>
          </a:p>
          <a:p>
            <a:r>
              <a:rPr lang="en-GB" sz="1800" dirty="0"/>
              <a:t>Raffle tickets are also rewarded in class and are put into a jar. 3 winners are drawn every Friday afternoon and children can pick a small prize. </a:t>
            </a:r>
            <a:endParaRPr lang="en-GB" dirty="0"/>
          </a:p>
          <a:p>
            <a:r>
              <a:rPr lang="en-GB" dirty="0"/>
              <a:t>We also do Headteacher awards every Thursday. </a:t>
            </a:r>
          </a:p>
          <a:p>
            <a:r>
              <a:rPr lang="en-GB" dirty="0"/>
              <a:t>Attendance rewards are also presented at the end of each half term.</a:t>
            </a:r>
          </a:p>
          <a:p>
            <a:r>
              <a:rPr lang="en-GB" dirty="0"/>
              <a:t>Fundamentally the way we behave and act is a choice. We are teaching our children about how to live their life and make the right choices. We know that our behaviours can impact on our own and others ability to play, learn, socialise and have fun. </a:t>
            </a:r>
          </a:p>
          <a:p>
            <a:r>
              <a:rPr lang="en-GB" dirty="0"/>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624642"/>
          </a:xfrm>
        </p:spPr>
        <p:txBody>
          <a:bodyPr>
            <a:normAutofit/>
          </a:bodyPr>
          <a:lstStyle/>
          <a:p>
            <a:r>
              <a:rPr lang="en-GB" dirty="0"/>
              <a:t>Homework</a:t>
            </a:r>
            <a:br>
              <a:rPr lang="en-GB" dirty="0"/>
            </a:br>
            <a:br>
              <a:rPr lang="en-GB" dirty="0"/>
            </a:br>
            <a:r>
              <a:rPr lang="en-GB" sz="2000" u="sng" dirty="0"/>
              <a:t>Reading</a:t>
            </a:r>
          </a:p>
        </p:txBody>
      </p:sp>
      <p:sp>
        <p:nvSpPr>
          <p:cNvPr id="3" name="Content Placeholder 2"/>
          <p:cNvSpPr>
            <a:spLocks noGrp="1"/>
          </p:cNvSpPr>
          <p:nvPr>
            <p:ph idx="1"/>
          </p:nvPr>
        </p:nvSpPr>
        <p:spPr>
          <a:xfrm>
            <a:off x="478927" y="2090311"/>
            <a:ext cx="8596668" cy="5104015"/>
          </a:xfrm>
        </p:spPr>
        <p:txBody>
          <a:bodyPr>
            <a:normAutofit/>
          </a:bodyPr>
          <a:lstStyle/>
          <a:p>
            <a:r>
              <a:rPr lang="en-GB" dirty="0"/>
              <a:t>We expect children to read every evening (not necessarily to an adult) for approximately 10 minutes and parents must sign the reading record. We will check this daily and children will be rewarded each week. There is a new reading reward system being introduced this year.</a:t>
            </a:r>
          </a:p>
          <a:p>
            <a:endParaRPr lang="en-GB" dirty="0"/>
          </a:p>
          <a:p>
            <a:pPr marL="0" indent="0">
              <a:buNone/>
            </a:pPr>
            <a:r>
              <a:rPr lang="en-GB" sz="2000" dirty="0">
                <a:solidFill>
                  <a:schemeClr val="accent1"/>
                </a:solidFill>
              </a:rPr>
              <a:t>    </a:t>
            </a:r>
            <a:r>
              <a:rPr lang="en-GB" sz="2000" u="sng" dirty="0">
                <a:solidFill>
                  <a:schemeClr val="accent1"/>
                </a:solidFill>
              </a:rPr>
              <a:t>Spellings</a:t>
            </a:r>
          </a:p>
          <a:p>
            <a:r>
              <a:rPr lang="en-GB" dirty="0"/>
              <a:t>Spelling homework does not go home and we do not have a weekly spelling test. However, weekly practice of the Year group Common Exception words would go a long way to helping your child with their writing. Copies of these will be sent out to you and a copy can be found on the website page.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8203430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and English Homework</a:t>
            </a:r>
          </a:p>
        </p:txBody>
      </p:sp>
      <p:sp>
        <p:nvSpPr>
          <p:cNvPr id="3" name="Content Placeholder 2"/>
          <p:cNvSpPr>
            <a:spLocks noGrp="1"/>
          </p:cNvSpPr>
          <p:nvPr>
            <p:ph idx="1"/>
          </p:nvPr>
        </p:nvSpPr>
        <p:spPr/>
        <p:txBody>
          <a:bodyPr/>
          <a:lstStyle/>
          <a:p>
            <a:r>
              <a:rPr lang="en-GB" dirty="0"/>
              <a:t>There will be Maths and English homework set on a Friday each week. This must be returned by the following Thursday to allow us to mark it. In the event your child forgets which pages your child will write this in their homework diary also.</a:t>
            </a:r>
          </a:p>
          <a:p>
            <a:r>
              <a:rPr lang="en-GB" dirty="0"/>
              <a:t>All maths and English homework is linked to what your child has been learning in school and therefore they should be able to complete independently in either pencil, blue/black biro. Please encourage children to present their homework well and to take time with their presentation.</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10610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 Homework</a:t>
            </a:r>
          </a:p>
        </p:txBody>
      </p:sp>
      <p:sp>
        <p:nvSpPr>
          <p:cNvPr id="3" name="Content Placeholder 2"/>
          <p:cNvSpPr>
            <a:spLocks noGrp="1"/>
          </p:cNvSpPr>
          <p:nvPr>
            <p:ph idx="1"/>
          </p:nvPr>
        </p:nvSpPr>
        <p:spPr>
          <a:xfrm>
            <a:off x="677334" y="2160590"/>
            <a:ext cx="8596668" cy="2150946"/>
          </a:xfrm>
        </p:spPr>
        <p:txBody>
          <a:bodyPr/>
          <a:lstStyle/>
          <a:p>
            <a:r>
              <a:rPr lang="en-GB" dirty="0"/>
              <a:t>During the year there may have been a topic that has captured your children’s interest and imagination so we may set some topic based homework for them to complete in their own way/in their own time. We will expect children to be aware of when this is set and if it is required to be completed by a certain date and when it should be bought back to school.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173835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Ideas for helping your child at home</a:t>
            </a:r>
          </a:p>
        </p:txBody>
      </p:sp>
      <p:sp>
        <p:nvSpPr>
          <p:cNvPr id="3" name="Content Placeholder 2"/>
          <p:cNvSpPr>
            <a:spLocks noGrp="1"/>
          </p:cNvSpPr>
          <p:nvPr>
            <p:ph idx="1"/>
          </p:nvPr>
        </p:nvSpPr>
        <p:spPr>
          <a:xfrm>
            <a:off x="677334" y="1499118"/>
            <a:ext cx="8897987" cy="3877016"/>
          </a:xfrm>
        </p:spPr>
        <p:txBody>
          <a:bodyPr>
            <a:normAutofit/>
          </a:bodyPr>
          <a:lstStyle/>
          <a:p>
            <a:r>
              <a:rPr lang="en-GB" dirty="0"/>
              <a:t>Encourage your child to read every day.</a:t>
            </a:r>
          </a:p>
          <a:p>
            <a:r>
              <a:rPr lang="en-GB" b="0" i="0" dirty="0">
                <a:effectLst/>
              </a:rPr>
              <a:t>Involve your child in everyday maths opportunities </a:t>
            </a:r>
            <a:r>
              <a:rPr lang="en-GB" b="0" i="0" dirty="0" err="1">
                <a:effectLst/>
              </a:rPr>
              <a:t>e.g</a:t>
            </a:r>
            <a:r>
              <a:rPr lang="en-GB" b="0" i="0" dirty="0">
                <a:effectLst/>
              </a:rPr>
              <a:t> take your child shopping and talk about the quantities of anything you buy; let your child handle money and work out how much things cost.</a:t>
            </a:r>
          </a:p>
          <a:p>
            <a:r>
              <a:rPr lang="en-GB" b="0" i="0" dirty="0">
                <a:effectLst/>
              </a:rPr>
              <a:t>Find a quiet place at home to use as a homework area. They will need a flat surface, a good light source, and the right equipment.</a:t>
            </a:r>
          </a:p>
          <a:p>
            <a:r>
              <a:rPr lang="en-GB" b="0" i="0" dirty="0">
                <a:effectLst/>
              </a:rPr>
              <a:t>Plan a homework timetable and agree on when your child will do their homework.</a:t>
            </a:r>
          </a:p>
          <a:p>
            <a:pPr fontAlgn="base"/>
            <a:r>
              <a:rPr lang="en-GB" b="0" i="0" dirty="0">
                <a:effectLst/>
              </a:rPr>
              <a:t>Discuss any homework tasks with your child and how it connects with what they are studying at school.</a:t>
            </a:r>
          </a:p>
          <a:p>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664993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75855"/>
            <a:ext cx="8596668" cy="5693956"/>
          </a:xfrm>
        </p:spPr>
        <p:txBody>
          <a:bodyPr>
            <a:normAutofit/>
          </a:bodyPr>
          <a:lstStyle/>
          <a:p>
            <a:pPr marL="0" indent="0">
              <a:buNone/>
            </a:pPr>
            <a:r>
              <a:rPr lang="en-GB" sz="3600" dirty="0">
                <a:solidFill>
                  <a:schemeClr val="accent1"/>
                </a:solidFill>
              </a:rPr>
              <a:t>Statutory Tests</a:t>
            </a:r>
          </a:p>
          <a:p>
            <a:pPr algn="l"/>
            <a:r>
              <a:rPr lang="en-GB" b="0" i="0" dirty="0">
                <a:effectLst/>
                <a:latin typeface="+mj-lt"/>
              </a:rPr>
              <a:t>The multiplication tables check is an online assessment given to pupils in year 4. It checks their ability to fluently recall times tables up to 12x12.</a:t>
            </a:r>
          </a:p>
          <a:p>
            <a:pPr algn="l"/>
            <a:r>
              <a:rPr lang="en-GB" b="0" i="0" dirty="0">
                <a:effectLst/>
                <a:latin typeface="+mj-lt"/>
              </a:rPr>
              <a:t>The check is made up of 25 times tables questions. Your child will be able to answer 3 practice questions before taking the actual check. They will then have 6 seconds to answer each question. On average, the check should take no longer than 5 minutes to complete.</a:t>
            </a:r>
          </a:p>
          <a:p>
            <a:pPr algn="l"/>
            <a:r>
              <a:rPr lang="en-GB" b="0" i="0" dirty="0">
                <a:effectLst/>
                <a:latin typeface="+mj-lt"/>
              </a:rPr>
              <a:t>There is no expected standard or ‘pass mark’ for the multiplication tables check, but higher scores indicate greater proficiency in fluently recalling multiplication tables. We will share your child’s score with you. </a:t>
            </a:r>
          </a:p>
          <a:p>
            <a:r>
              <a:rPr lang="en-GB" dirty="0">
                <a:latin typeface="+mj-lt"/>
              </a:rPr>
              <a:t>We strongly advise that you do not book any holidays or take your child out of school during this period. </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4091066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468-0324-4EA5-A877-93AFD5C2A0BF}"/>
              </a:ext>
            </a:extLst>
          </p:cNvPr>
          <p:cNvSpPr>
            <a:spLocks noGrp="1"/>
          </p:cNvSpPr>
          <p:nvPr>
            <p:ph type="title"/>
          </p:nvPr>
        </p:nvSpPr>
        <p:spPr/>
        <p:txBody>
          <a:bodyPr/>
          <a:lstStyle/>
          <a:p>
            <a:r>
              <a:rPr lang="en-GB" dirty="0"/>
              <a:t>How will I know what will my child </a:t>
            </a:r>
            <a:r>
              <a:rPr lang="en-GB"/>
              <a:t>be learning?</a:t>
            </a:r>
            <a:endParaRPr lang="en-GB" dirty="0"/>
          </a:p>
        </p:txBody>
      </p:sp>
      <p:sp>
        <p:nvSpPr>
          <p:cNvPr id="3" name="Content Placeholder 2">
            <a:extLst>
              <a:ext uri="{FF2B5EF4-FFF2-40B4-BE49-F238E27FC236}">
                <a16:creationId xmlns:a16="http://schemas.microsoft.com/office/drawing/2014/main" id="{D6286CC2-D950-4BB9-8C37-D47CF68D09A1}"/>
              </a:ext>
            </a:extLst>
          </p:cNvPr>
          <p:cNvSpPr>
            <a:spLocks noGrp="1"/>
          </p:cNvSpPr>
          <p:nvPr>
            <p:ph idx="1"/>
          </p:nvPr>
        </p:nvSpPr>
        <p:spPr/>
        <p:txBody>
          <a:bodyPr/>
          <a:lstStyle/>
          <a:p>
            <a:r>
              <a:rPr lang="en-GB" dirty="0"/>
              <a:t>Each half term you will receive an overview of what your child will be learning. </a:t>
            </a:r>
          </a:p>
          <a:p>
            <a:r>
              <a:rPr lang="en-GB" dirty="0"/>
              <a:t>The homework your child brings home is also an indication of what has been taught that week in the class.</a:t>
            </a:r>
          </a:p>
          <a:p>
            <a:r>
              <a:rPr lang="en-GB" dirty="0"/>
              <a:t>Please keep checking your child’s class page on the website as updates are put on half termly.</a:t>
            </a:r>
          </a:p>
          <a:p>
            <a:endParaRPr lang="en-GB" dirty="0"/>
          </a:p>
        </p:txBody>
      </p:sp>
    </p:spTree>
    <p:extLst>
      <p:ext uri="{BB962C8B-B14F-4D97-AF65-F5344CB8AC3E}">
        <p14:creationId xmlns:p14="http://schemas.microsoft.com/office/powerpoint/2010/main" val="3063614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a:t>
            </a:r>
            <a:endParaRPr lang="en-GB" dirty="0">
              <a:solidFill>
                <a:srgbClr val="FF0000"/>
              </a:solidFill>
            </a:endParaRPr>
          </a:p>
        </p:txBody>
      </p:sp>
      <p:sp>
        <p:nvSpPr>
          <p:cNvPr id="3" name="Content Placeholder 2"/>
          <p:cNvSpPr>
            <a:spLocks noGrp="1"/>
          </p:cNvSpPr>
          <p:nvPr>
            <p:ph idx="1"/>
          </p:nvPr>
        </p:nvSpPr>
        <p:spPr>
          <a:xfrm>
            <a:off x="677334" y="1435331"/>
            <a:ext cx="8596668" cy="4606031"/>
          </a:xfrm>
        </p:spPr>
        <p:txBody>
          <a:bodyPr>
            <a:normAutofit/>
          </a:bodyPr>
          <a:lstStyle/>
          <a:p>
            <a:pPr marL="0" indent="0">
              <a:buNone/>
            </a:pPr>
            <a:endParaRPr lang="en-GB" dirty="0"/>
          </a:p>
          <a:p>
            <a:r>
              <a:rPr lang="en-GB" dirty="0"/>
              <a:t>In Year 4 PE takes Place on a Wednesday afternoon. Children are to come in their PE Kits. </a:t>
            </a:r>
          </a:p>
          <a:p>
            <a:r>
              <a:rPr lang="en-GB" dirty="0"/>
              <a:t>Please note No watches, Jewellery, earrings, etc, for PE.</a:t>
            </a:r>
          </a:p>
          <a:p>
            <a:r>
              <a:rPr lang="en-GB" dirty="0"/>
              <a:t>School PE kits must be worn- not football shirts, other coloured tops, etc.. Remember we are representing St Oswald’s.</a:t>
            </a:r>
          </a:p>
          <a:p>
            <a:r>
              <a:rPr lang="en-GB" dirty="0"/>
              <a:t>In Year 4 pupils will have the opportunity to have focused teaching of a Musical Instrument. This will happen every Tuesday afternoon for a Year.</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913930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day</a:t>
            </a:r>
          </a:p>
        </p:txBody>
      </p:sp>
      <p:sp>
        <p:nvSpPr>
          <p:cNvPr id="3" name="Content Placeholder 2"/>
          <p:cNvSpPr>
            <a:spLocks noGrp="1"/>
          </p:cNvSpPr>
          <p:nvPr>
            <p:ph idx="1"/>
          </p:nvPr>
        </p:nvSpPr>
        <p:spPr>
          <a:xfrm>
            <a:off x="677334" y="1440873"/>
            <a:ext cx="8596668" cy="5020887"/>
          </a:xfrm>
        </p:spPr>
        <p:txBody>
          <a:bodyPr/>
          <a:lstStyle/>
          <a:p>
            <a:pPr marL="0" indent="0">
              <a:buNone/>
            </a:pPr>
            <a:r>
              <a:rPr lang="en-GB" dirty="0"/>
              <a:t>Door opens at 8.45 and closes at 8.55. Register is 8.55-9am. </a:t>
            </a:r>
          </a:p>
          <a:p>
            <a:pPr marL="0" indent="0">
              <a:buNone/>
            </a:pPr>
            <a:r>
              <a:rPr lang="en-GB" dirty="0"/>
              <a:t>If you are late please go to the School Office where Miss Simons will mark you in school</a:t>
            </a:r>
          </a:p>
          <a:p>
            <a:pPr marL="0" indent="0">
              <a:buNone/>
            </a:pPr>
            <a:r>
              <a:rPr lang="en-GB" dirty="0"/>
              <a:t>Please ensure your child is punctual as learning starts at 9am. </a:t>
            </a:r>
          </a:p>
          <a:p>
            <a:pPr marL="0" indent="0">
              <a:buNone/>
            </a:pPr>
            <a:r>
              <a:rPr lang="en-GB" dirty="0"/>
              <a:t>Attendance at school is crucial to your child’s learning.</a:t>
            </a:r>
          </a:p>
          <a:p>
            <a:endParaRPr lang="en-GB" dirty="0"/>
          </a:p>
          <a:p>
            <a:pPr marL="0" indent="0">
              <a:buNone/>
            </a:pPr>
            <a:r>
              <a:rPr lang="en-GB" b="1" dirty="0"/>
              <a:t>Break time</a:t>
            </a:r>
            <a:r>
              <a:rPr lang="en-GB" dirty="0"/>
              <a:t>; In Year 4, children will need to bring in their own named water bottle. Only water please- no fruit juices, fizzy drinks etc… Children can also bring in a healthy snack- as per our policy this is fresh fruit or fresh vegetables.</a:t>
            </a:r>
          </a:p>
          <a:p>
            <a:pPr marL="0" indent="0">
              <a:buNone/>
            </a:pPr>
            <a:r>
              <a:rPr lang="en-GB" b="1" dirty="0"/>
              <a:t>Lunchtime; </a:t>
            </a:r>
            <a:r>
              <a:rPr lang="en-GB" dirty="0"/>
              <a:t>Meals are now cooked on the school site following the installation of the cooking kitchen. Details and information about school meals will be shared.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299465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Uniform</a:t>
            </a:r>
          </a:p>
        </p:txBody>
      </p:sp>
      <p:sp>
        <p:nvSpPr>
          <p:cNvPr id="3" name="Content Placeholder 2"/>
          <p:cNvSpPr>
            <a:spLocks noGrp="1"/>
          </p:cNvSpPr>
          <p:nvPr>
            <p:ph idx="1"/>
          </p:nvPr>
        </p:nvSpPr>
        <p:spPr>
          <a:xfrm>
            <a:off x="677334" y="1529543"/>
            <a:ext cx="8596668" cy="1174864"/>
          </a:xfrm>
        </p:spPr>
        <p:txBody>
          <a:bodyPr/>
          <a:lstStyle/>
          <a:p>
            <a:r>
              <a:rPr lang="en-GB" dirty="0"/>
              <a:t>We expect every child to wear the St Oswald’s school uniform. If for any reason you are struggling then we have preloved uniform available in school. Please see Miss Simons.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3074" name="Picture 2" descr="https://www.stoswaldsschool.co.uk/wp-content/uploads/2017/04/IMG_7828-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377" y="2671156"/>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89" y="2687782"/>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488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2015"/>
            <a:ext cx="8596668" cy="5509347"/>
          </a:xfrm>
        </p:spPr>
        <p:txBody>
          <a:bodyPr>
            <a:normAutofit fontScale="92500"/>
          </a:bodyPr>
          <a:lstStyle/>
          <a:p>
            <a:r>
              <a:rPr lang="en-GB" dirty="0"/>
              <a:t>Essential </a:t>
            </a:r>
            <a:r>
              <a:rPr lang="en-GB" dirty="0" err="1"/>
              <a:t>Sweatcardi</a:t>
            </a:r>
            <a:r>
              <a:rPr lang="en-GB" dirty="0"/>
              <a:t> (embroidered with the primary school logo) £11.95</a:t>
            </a:r>
          </a:p>
          <a:p>
            <a:r>
              <a:rPr lang="en-GB" dirty="0"/>
              <a:t>Essential Polo Shirt (embroidered with the primary school logo) £8.45 </a:t>
            </a:r>
          </a:p>
          <a:p>
            <a:r>
              <a:rPr lang="en-GB" dirty="0"/>
              <a:t>(No Woollen or navy cardigans)</a:t>
            </a:r>
          </a:p>
          <a:p>
            <a:r>
              <a:rPr lang="en-GB" dirty="0"/>
              <a:t>Essential Crew Neck Sweatshirt (embroidered with the primary school logo) £10.55</a:t>
            </a:r>
          </a:p>
          <a:p>
            <a:pPr marL="0" indent="0">
              <a:buNone/>
            </a:pPr>
            <a:endParaRPr lang="en-GB" dirty="0"/>
          </a:p>
          <a:p>
            <a:r>
              <a:rPr lang="en-GB" b="1" dirty="0"/>
              <a:t>Other items of clothing </a:t>
            </a:r>
            <a:r>
              <a:rPr lang="en-GB" dirty="0"/>
              <a:t>(this is not able to be purchased in school)</a:t>
            </a:r>
          </a:p>
          <a:p>
            <a:pPr lvl="0"/>
            <a:r>
              <a:rPr lang="en-GB" dirty="0"/>
              <a:t>girls to wear grey tights or grey socks/white socks (no patterned tights)</a:t>
            </a:r>
          </a:p>
          <a:p>
            <a:pPr lvl="0"/>
            <a:r>
              <a:rPr lang="en-GB" dirty="0"/>
              <a:t>girls to wear GREY skirts, shorts, pinafore dress or trousers (NOT Black or blue)</a:t>
            </a:r>
          </a:p>
          <a:p>
            <a:pPr lvl="0"/>
            <a:r>
              <a:rPr lang="en-GB" dirty="0"/>
              <a:t>Boys to wear GREY trousers or shorts (NOT black or blue)</a:t>
            </a:r>
          </a:p>
          <a:p>
            <a:pPr lvl="0"/>
            <a:r>
              <a:rPr lang="en-GB" dirty="0"/>
              <a:t>Boys to wear grey socks</a:t>
            </a:r>
          </a:p>
          <a:p>
            <a:pPr lvl="0"/>
            <a:r>
              <a:rPr lang="en-GB" dirty="0"/>
              <a:t>Boys to wear leather black school shoes (no canvas shoes or trainers or boots)</a:t>
            </a:r>
          </a:p>
          <a:p>
            <a:pPr lvl="0"/>
            <a:r>
              <a:rPr lang="en-GB" dirty="0"/>
              <a:t>Girls to wear black leather/patent shoes (no canvas shoes, trainers or open toed sandals or boots.)</a:t>
            </a:r>
          </a:p>
          <a:p>
            <a:pPr lvl="0"/>
            <a:r>
              <a:rPr lang="en-GB" dirty="0"/>
              <a:t>In Infants please can you ensure children have Velcro shoes not laces or buckles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82139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77334" y="1451957"/>
            <a:ext cx="8596668" cy="1501832"/>
          </a:xfrm>
        </p:spPr>
        <p:txBody>
          <a:bodyPr>
            <a:normAutofit fontScale="92500" lnSpcReduction="20000"/>
          </a:bodyPr>
          <a:lstStyle/>
          <a:p>
            <a:r>
              <a:rPr lang="en-GB" dirty="0"/>
              <a:t>All resources are provided for your child at St Oswald’s. </a:t>
            </a:r>
          </a:p>
          <a:p>
            <a:endParaRPr lang="en-GB" dirty="0"/>
          </a:p>
          <a:p>
            <a:r>
              <a:rPr lang="en-GB" dirty="0"/>
              <a:t>In Juniors children sometimes like the independence of having their own resources. We do request if your child does want to bring in their own resources, that they have a small pencil case which they are able to fit inside their drawer.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26686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Topics this Year</a:t>
            </a:r>
          </a:p>
        </p:txBody>
      </p:sp>
      <p:sp>
        <p:nvSpPr>
          <p:cNvPr id="3" name="Content Placeholder 2"/>
          <p:cNvSpPr>
            <a:spLocks noGrp="1"/>
          </p:cNvSpPr>
          <p:nvPr>
            <p:ph idx="1"/>
          </p:nvPr>
        </p:nvSpPr>
        <p:spPr>
          <a:xfrm>
            <a:off x="677334" y="1507857"/>
            <a:ext cx="8596668" cy="4740543"/>
          </a:xfrm>
        </p:spPr>
        <p:txBody>
          <a:bodyPr>
            <a:normAutofit/>
          </a:bodyPr>
          <a:lstStyle/>
          <a:p>
            <a:pPr marL="0" indent="0">
              <a:buNone/>
            </a:pPr>
            <a:r>
              <a:rPr lang="en-GB" sz="1900" dirty="0"/>
              <a:t>Our Topics this year are:</a:t>
            </a:r>
          </a:p>
          <a:p>
            <a:pPr>
              <a:lnSpc>
                <a:spcPct val="200000"/>
              </a:lnSpc>
            </a:pPr>
            <a:r>
              <a:rPr lang="en-GB" sz="1900" dirty="0"/>
              <a:t>Autumn 1: Potions</a:t>
            </a:r>
          </a:p>
          <a:p>
            <a:pPr>
              <a:lnSpc>
                <a:spcPct val="200000"/>
              </a:lnSpc>
            </a:pPr>
            <a:r>
              <a:rPr lang="en-GB" sz="1900" dirty="0"/>
              <a:t>Autumn 2: Play List</a:t>
            </a:r>
          </a:p>
          <a:p>
            <a:pPr>
              <a:lnSpc>
                <a:spcPct val="200000"/>
              </a:lnSpc>
            </a:pPr>
            <a:r>
              <a:rPr lang="en-GB" sz="1900" dirty="0"/>
              <a:t>Spring 1: I am Warrior</a:t>
            </a:r>
          </a:p>
          <a:p>
            <a:pPr>
              <a:lnSpc>
                <a:spcPct val="200000"/>
              </a:lnSpc>
            </a:pPr>
            <a:r>
              <a:rPr lang="en-GB" sz="1900" dirty="0"/>
              <a:t>Spring 2: Blue Abyss</a:t>
            </a:r>
          </a:p>
          <a:p>
            <a:pPr>
              <a:lnSpc>
                <a:spcPct val="200000"/>
              </a:lnSpc>
            </a:pPr>
            <a:r>
              <a:rPr lang="en-GB" sz="1900" dirty="0"/>
              <a:t>Summer 1: </a:t>
            </a:r>
            <a:r>
              <a:rPr lang="en-GB" sz="1900" dirty="0" err="1"/>
              <a:t>Traiders</a:t>
            </a:r>
            <a:r>
              <a:rPr lang="en-GB" sz="1900" dirty="0"/>
              <a:t> and Raiders</a:t>
            </a:r>
          </a:p>
          <a:p>
            <a:pPr>
              <a:lnSpc>
                <a:spcPct val="200000"/>
              </a:lnSpc>
            </a:pPr>
            <a:r>
              <a:rPr lang="en-GB" sz="1900" dirty="0"/>
              <a:t>Summer 2: Burps, Bottoms and Bile</a:t>
            </a:r>
          </a:p>
          <a:p>
            <a:endParaRPr lang="en-GB" sz="2100" dirty="0"/>
          </a:p>
          <a:p>
            <a:pPr marL="0" indent="0">
              <a:buNone/>
            </a:pPr>
            <a:endParaRPr lang="en-GB" dirty="0"/>
          </a:p>
        </p:txBody>
      </p:sp>
    </p:spTree>
    <p:extLst>
      <p:ext uri="{BB962C8B-B14F-4D97-AF65-F5344CB8AC3E}">
        <p14:creationId xmlns:p14="http://schemas.microsoft.com/office/powerpoint/2010/main" val="2737847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Educational Visits</a:t>
            </a:r>
          </a:p>
        </p:txBody>
      </p:sp>
      <p:sp>
        <p:nvSpPr>
          <p:cNvPr id="3" name="Content Placeholder 2"/>
          <p:cNvSpPr>
            <a:spLocks noGrp="1"/>
          </p:cNvSpPr>
          <p:nvPr>
            <p:ph idx="1"/>
          </p:nvPr>
        </p:nvSpPr>
        <p:spPr/>
        <p:txBody>
          <a:bodyPr/>
          <a:lstStyle/>
          <a:p>
            <a:r>
              <a:rPr lang="en-GB" dirty="0"/>
              <a:t>All visits which we take our children on are linked to the learning that they will be doing in class. They will be focused to enhance the children's knowledge of a topic or piece of learning. </a:t>
            </a:r>
          </a:p>
          <a:p>
            <a:endParaRPr lang="en-GB" dirty="0"/>
          </a:p>
          <a:p>
            <a:r>
              <a:rPr lang="en-GB" dirty="0"/>
              <a:t>If we cannot go out on a visit then we will have visitors who will come into school.</a:t>
            </a:r>
          </a:p>
          <a:p>
            <a:r>
              <a:rPr lang="en-GB" dirty="0"/>
              <a:t>This year we are planning the following Visits:</a:t>
            </a:r>
            <a:endParaRPr lang="en-GB" i="1" dirty="0">
              <a:solidFill>
                <a:srgbClr val="FF0000"/>
              </a:solidFill>
            </a:endParaRPr>
          </a:p>
          <a:p>
            <a:r>
              <a:rPr lang="en-GB" i="1" dirty="0">
                <a:solidFill>
                  <a:srgbClr val="FF0000"/>
                </a:solidFill>
              </a:rPr>
              <a:t>Roman History Van visit to school in Spring 1 term.</a:t>
            </a:r>
            <a:endParaRPr lang="en-GB" dirty="0"/>
          </a:p>
          <a:p>
            <a:r>
              <a:rPr lang="en-GB" i="1" dirty="0">
                <a:solidFill>
                  <a:srgbClr val="FF0000"/>
                </a:solidFill>
              </a:rPr>
              <a:t>National </a:t>
            </a:r>
            <a:r>
              <a:rPr lang="en-GB" i="1" dirty="0" err="1">
                <a:solidFill>
                  <a:srgbClr val="FF0000"/>
                </a:solidFill>
              </a:rPr>
              <a:t>Sealife</a:t>
            </a:r>
            <a:r>
              <a:rPr lang="en-GB" i="1" dirty="0">
                <a:solidFill>
                  <a:srgbClr val="FF0000"/>
                </a:solidFill>
              </a:rPr>
              <a:t> Centre Birmingham in Spring 2 term.</a:t>
            </a:r>
          </a:p>
          <a:p>
            <a:r>
              <a:rPr lang="en-GB" i="1" dirty="0">
                <a:solidFill>
                  <a:srgbClr val="FF0000"/>
                </a:solidFill>
              </a:rPr>
              <a:t>2 science topic based farm Visits to </a:t>
            </a:r>
            <a:r>
              <a:rPr lang="en-GB" i="1" dirty="0" err="1">
                <a:solidFill>
                  <a:srgbClr val="FF0000"/>
                </a:solidFill>
              </a:rPr>
              <a:t>Headlow</a:t>
            </a:r>
            <a:r>
              <a:rPr lang="en-GB" i="1" dirty="0">
                <a:solidFill>
                  <a:srgbClr val="FF0000"/>
                </a:solidFill>
              </a:rPr>
              <a:t> Farm, </a:t>
            </a:r>
            <a:r>
              <a:rPr lang="en-GB" i="1" dirty="0" err="1">
                <a:solidFill>
                  <a:srgbClr val="FF0000"/>
                </a:solidFill>
              </a:rPr>
              <a:t>Snelston</a:t>
            </a:r>
            <a:r>
              <a:rPr lang="en-GB" i="1" dirty="0">
                <a:solidFill>
                  <a:srgbClr val="FF0000"/>
                </a:solidFill>
              </a:rPr>
              <a:t> during Spring 2 and Summer 1.</a:t>
            </a:r>
          </a:p>
          <a:p>
            <a:endParaRPr lang="en-GB" i="1" dirty="0">
              <a:solidFill>
                <a:srgbClr val="FF0000"/>
              </a:solidFill>
            </a:endParaRPr>
          </a:p>
          <a:p>
            <a:pPr marL="0" indent="0">
              <a:buNone/>
            </a:pPr>
            <a:endParaRPr lang="en-GB" dirty="0"/>
          </a:p>
        </p:txBody>
      </p:sp>
    </p:spTree>
    <p:extLst>
      <p:ext uri="{BB962C8B-B14F-4D97-AF65-F5344CB8AC3E}">
        <p14:creationId xmlns:p14="http://schemas.microsoft.com/office/powerpoint/2010/main" val="39695661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3563389"/>
          </a:xfrm>
        </p:spPr>
        <p:txBody>
          <a:bodyPr/>
          <a:lstStyle/>
          <a:p>
            <a:r>
              <a:rPr lang="en-GB" dirty="0"/>
              <a:t>Thank you for listening. </a:t>
            </a:r>
          </a:p>
        </p:txBody>
      </p:sp>
      <p:sp>
        <p:nvSpPr>
          <p:cNvPr id="3" name="Content Placeholder 2"/>
          <p:cNvSpPr>
            <a:spLocks noGrp="1"/>
          </p:cNvSpPr>
          <p:nvPr>
            <p:ph idx="1"/>
          </p:nvPr>
        </p:nvSpPr>
        <p:spPr/>
        <p:txBody>
          <a:bodyPr/>
          <a:lstStyle/>
          <a:p>
            <a:r>
              <a:rPr lang="en-GB" dirty="0"/>
              <a:t>We operate an open door policy and are always available to support and help your child and you as a family in any way we possibly can. This could be sign posting for support and advice or meeting to discuss ways in which we as a school can support your child on their educational journey.</a:t>
            </a:r>
          </a:p>
          <a:p>
            <a:r>
              <a:rPr lang="en-GB" dirty="0"/>
              <a:t>All information is shared amongst the team within the class.</a:t>
            </a:r>
          </a:p>
          <a:p>
            <a:endParaRPr lang="en-GB" dirty="0"/>
          </a:p>
        </p:txBody>
      </p:sp>
    </p:spTree>
    <p:extLst>
      <p:ext uri="{BB962C8B-B14F-4D97-AF65-F5344CB8AC3E}">
        <p14:creationId xmlns:p14="http://schemas.microsoft.com/office/powerpoint/2010/main" val="10637552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649FE7EE813BC42A62D228DF04E749F" ma:contentTypeVersion="18" ma:contentTypeDescription="Create a new document." ma:contentTypeScope="" ma:versionID="21ce21b1d4ff2e6498e9d6cee1bd5441">
  <xsd:schema xmlns:xsd="http://www.w3.org/2001/XMLSchema" xmlns:xs="http://www.w3.org/2001/XMLSchema" xmlns:p="http://schemas.microsoft.com/office/2006/metadata/properties" xmlns:ns3="c1949afd-ee9b-4e37-9cbf-75bb42048334" xmlns:ns4="9aec9760-0c78-4a95-a274-d126cab3eff9" targetNamespace="http://schemas.microsoft.com/office/2006/metadata/properties" ma:root="true" ma:fieldsID="d5cf41a37a944cc71a10bdef24d89bec" ns3:_="" ns4:_="">
    <xsd:import namespace="c1949afd-ee9b-4e37-9cbf-75bb42048334"/>
    <xsd:import namespace="9aec9760-0c78-4a95-a274-d126cab3ef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949afd-ee9b-4e37-9cbf-75bb420483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c9760-0c78-4a95-a274-d126cab3ef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c1949afd-ee9b-4e37-9cbf-75bb42048334" xsi:nil="true"/>
  </documentManagement>
</p:properties>
</file>

<file path=customXml/itemProps1.xml><?xml version="1.0" encoding="utf-8"?>
<ds:datastoreItem xmlns:ds="http://schemas.openxmlformats.org/officeDocument/2006/customXml" ds:itemID="{757D343A-C321-426D-8492-13117FD0293A}">
  <ds:schemaRefs>
    <ds:schemaRef ds:uri="http://schemas.microsoft.com/sharepoint/v3/contenttype/forms"/>
  </ds:schemaRefs>
</ds:datastoreItem>
</file>

<file path=customXml/itemProps2.xml><?xml version="1.0" encoding="utf-8"?>
<ds:datastoreItem xmlns:ds="http://schemas.openxmlformats.org/officeDocument/2006/customXml" ds:itemID="{6E260E93-8022-4134-AE6C-D4F0F0DF93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949afd-ee9b-4e37-9cbf-75bb42048334"/>
    <ds:schemaRef ds:uri="9aec9760-0c78-4a95-a274-d126cab3ef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C40443-4995-4852-91D5-2F1204DDB7DE}">
  <ds:schemaRefs>
    <ds:schemaRef ds:uri="http://schemas.microsoft.com/office/infopath/2007/PartnerControls"/>
    <ds:schemaRef ds:uri="http://schemas.microsoft.com/office/2006/metadata/properties"/>
    <ds:schemaRef ds:uri="http://purl.org/dc/dcmitype/"/>
    <ds:schemaRef ds:uri="c1949afd-ee9b-4e37-9cbf-75bb42048334"/>
    <ds:schemaRef ds:uri="http://schemas.microsoft.com/office/2006/documentManagement/types"/>
    <ds:schemaRef ds:uri="9aec9760-0c78-4a95-a274-d126cab3eff9"/>
    <ds:schemaRef ds:uri="http://purl.org/dc/elements/1.1/"/>
    <ds:schemaRef ds:uri="http://www.w3.org/XML/1998/namespace"/>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Facet</Template>
  <TotalTime>193</TotalTime>
  <Words>1946</Words>
  <Application>Microsoft Office PowerPoint</Application>
  <PresentationFormat>Widescreen</PresentationFormat>
  <Paragraphs>141</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Comic Sans MS</vt:lpstr>
      <vt:lpstr>Optima ExtraBlack</vt:lpstr>
      <vt:lpstr>Times New Roman</vt:lpstr>
      <vt:lpstr>Trebuchet MS</vt:lpstr>
      <vt:lpstr>Wingdings 3</vt:lpstr>
      <vt:lpstr>Facet</vt:lpstr>
      <vt:lpstr>Welcome to the Academic Year 2024-2025   </vt:lpstr>
      <vt:lpstr>Meet the Year 4 Team</vt:lpstr>
      <vt:lpstr>School Vision and Values</vt:lpstr>
      <vt:lpstr>Beginning and end of the school day</vt:lpstr>
      <vt:lpstr>Attendance</vt:lpstr>
      <vt:lpstr>Attendance ladder</vt:lpstr>
      <vt:lpstr>Behaviour and Rewards </vt:lpstr>
      <vt:lpstr>Homework  Reading</vt:lpstr>
      <vt:lpstr>Maths and English Homework</vt:lpstr>
      <vt:lpstr>Topic Homework</vt:lpstr>
      <vt:lpstr>Ideas for helping your child at home</vt:lpstr>
      <vt:lpstr>PowerPoint Presentation</vt:lpstr>
      <vt:lpstr>How will I know what will my child be learning?</vt:lpstr>
      <vt:lpstr>Opportunities</vt:lpstr>
      <vt:lpstr>School day</vt:lpstr>
      <vt:lpstr>School Uniform</vt:lpstr>
      <vt:lpstr>PowerPoint Presentation</vt:lpstr>
      <vt:lpstr>Resources</vt:lpstr>
      <vt:lpstr>Topics this Year</vt:lpstr>
      <vt:lpstr>Educational Visits</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Elizabeth Foster</cp:lastModifiedBy>
  <cp:revision>27</cp:revision>
  <dcterms:created xsi:type="dcterms:W3CDTF">2022-07-03T11:31:29Z</dcterms:created>
  <dcterms:modified xsi:type="dcterms:W3CDTF">2026-02-22T18:36:28Z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0x010100F649FE7EE813BC42A62D228DF04E749F</vt:lpwstr>
  </property>
</Properties>
</file>