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4"/>
  </p:sldMasterIdLst>
  <p:sldIdLst>
    <p:sldId id="278" r:id="rId5"/>
    <p:sldId id="279" r:id="rId6"/>
    <p:sldId id="280" r:id="rId7"/>
    <p:sldId id="281" r:id="rId8"/>
    <p:sldId id="283" r:id="rId9"/>
    <p:sldId id="284" r:id="rId10"/>
    <p:sldId id="275" r:id="rId11"/>
    <p:sldId id="276" r:id="rId12"/>
    <p:sldId id="261" r:id="rId13"/>
    <p:sldId id="262" r:id="rId14"/>
    <p:sldId id="282" r:id="rId15"/>
    <p:sldId id="285" r:id="rId16"/>
    <p:sldId id="286" r:id="rId17"/>
    <p:sldId id="287" r:id="rId18"/>
    <p:sldId id="289" r:id="rId19"/>
    <p:sldId id="290" r:id="rId20"/>
    <p:sldId id="288"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6" autoAdjust="0"/>
    <p:restoredTop sz="94660"/>
  </p:normalViewPr>
  <p:slideViewPr>
    <p:cSldViewPr snapToGrid="0">
      <p:cViewPr varScale="1">
        <p:scale>
          <a:sx n="73" d="100"/>
          <a:sy n="73" d="100"/>
        </p:scale>
        <p:origin x="54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Wood" userId="358b36af-53dc-4b74-8170-e5c867791ff9" providerId="ADAL" clId="{1F81F64E-23DF-4D04-ADA4-B1D4836E2CD8}"/>
    <pc:docChg chg="custSel addSld modSld">
      <pc:chgData name="Rebecca Wood" userId="358b36af-53dc-4b74-8170-e5c867791ff9" providerId="ADAL" clId="{1F81F64E-23DF-4D04-ADA4-B1D4836E2CD8}" dt="2024-07-12T13:33:51.348" v="594" actId="20577"/>
      <pc:docMkLst>
        <pc:docMk/>
      </pc:docMkLst>
      <pc:sldChg chg="modSp">
        <pc:chgData name="Rebecca Wood" userId="358b36af-53dc-4b74-8170-e5c867791ff9" providerId="ADAL" clId="{1F81F64E-23DF-4D04-ADA4-B1D4836E2CD8}" dt="2024-07-12T13:26:41.600" v="152" actId="313"/>
        <pc:sldMkLst>
          <pc:docMk/>
          <pc:sldMk cId="2102710933" sldId="261"/>
        </pc:sldMkLst>
        <pc:spChg chg="mod">
          <ac:chgData name="Rebecca Wood" userId="358b36af-53dc-4b74-8170-e5c867791ff9" providerId="ADAL" clId="{1F81F64E-23DF-4D04-ADA4-B1D4836E2CD8}" dt="2024-07-12T13:26:41.600" v="152" actId="313"/>
          <ac:spMkLst>
            <pc:docMk/>
            <pc:sldMk cId="2102710933" sldId="261"/>
            <ac:spMk id="3" creationId="{00000000-0000-0000-0000-000000000000}"/>
          </ac:spMkLst>
        </pc:spChg>
      </pc:sldChg>
      <pc:sldChg chg="modSp">
        <pc:chgData name="Rebecca Wood" userId="358b36af-53dc-4b74-8170-e5c867791ff9" providerId="ADAL" clId="{1F81F64E-23DF-4D04-ADA4-B1D4836E2CD8}" dt="2024-07-12T13:26:48.662" v="154" actId="20577"/>
        <pc:sldMkLst>
          <pc:docMk/>
          <pc:sldMk cId="1820343061" sldId="262"/>
        </pc:sldMkLst>
        <pc:spChg chg="mod">
          <ac:chgData name="Rebecca Wood" userId="358b36af-53dc-4b74-8170-e5c867791ff9" providerId="ADAL" clId="{1F81F64E-23DF-4D04-ADA4-B1D4836E2CD8}" dt="2024-07-12T13:26:48.662" v="154" actId="20577"/>
          <ac:spMkLst>
            <pc:docMk/>
            <pc:sldMk cId="1820343061" sldId="262"/>
            <ac:spMk id="3" creationId="{00000000-0000-0000-0000-000000000000}"/>
          </ac:spMkLst>
        </pc:spChg>
      </pc:sldChg>
      <pc:sldChg chg="modSp">
        <pc:chgData name="Rebecca Wood" userId="358b36af-53dc-4b74-8170-e5c867791ff9" providerId="ADAL" clId="{1F81F64E-23DF-4D04-ADA4-B1D4836E2CD8}" dt="2024-07-12T13:27:33.450" v="238" actId="313"/>
        <pc:sldMkLst>
          <pc:docMk/>
          <pc:sldMk cId="989380758" sldId="266"/>
        </pc:sldMkLst>
        <pc:spChg chg="mod">
          <ac:chgData name="Rebecca Wood" userId="358b36af-53dc-4b74-8170-e5c867791ff9" providerId="ADAL" clId="{1F81F64E-23DF-4D04-ADA4-B1D4836E2CD8}" dt="2024-07-12T13:27:33.450" v="238" actId="313"/>
          <ac:spMkLst>
            <pc:docMk/>
            <pc:sldMk cId="989380758" sldId="266"/>
            <ac:spMk id="3" creationId="{00000000-0000-0000-0000-000000000000}"/>
          </ac:spMkLst>
        </pc:spChg>
      </pc:sldChg>
      <pc:sldChg chg="modSp add">
        <pc:chgData name="Rebecca Wood" userId="358b36af-53dc-4b74-8170-e5c867791ff9" providerId="ADAL" clId="{1F81F64E-23DF-4D04-ADA4-B1D4836E2CD8}" dt="2024-07-12T13:33:51.348" v="594" actId="20577"/>
        <pc:sldMkLst>
          <pc:docMk/>
          <pc:sldMk cId="3063614239" sldId="277"/>
        </pc:sldMkLst>
        <pc:spChg chg="mod">
          <ac:chgData name="Rebecca Wood" userId="358b36af-53dc-4b74-8170-e5c867791ff9" providerId="ADAL" clId="{1F81F64E-23DF-4D04-ADA4-B1D4836E2CD8}" dt="2024-07-12T13:33:51.348" v="594" actId="20577"/>
          <ac:spMkLst>
            <pc:docMk/>
            <pc:sldMk cId="3063614239" sldId="277"/>
            <ac:spMk id="2" creationId="{7765F468-0324-4EA5-A877-93AFD5C2A0BF}"/>
          </ac:spMkLst>
        </pc:spChg>
        <pc:spChg chg="mod">
          <ac:chgData name="Rebecca Wood" userId="358b36af-53dc-4b74-8170-e5c867791ff9" providerId="ADAL" clId="{1F81F64E-23DF-4D04-ADA4-B1D4836E2CD8}" dt="2024-07-12T13:33:38.768" v="593" actId="20577"/>
          <ac:spMkLst>
            <pc:docMk/>
            <pc:sldMk cId="3063614239" sldId="277"/>
            <ac:spMk id="3" creationId="{D6286CC2-D950-4BB9-8C37-D47CF68D09A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81843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89945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14798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9/1/2024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594115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40379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84704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9/1/2024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82476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9/1/2024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925235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9/1/2024</a:t>
            </a:fld>
            <a:endParaRPr lang="en-US" dirty="0"/>
          </a:p>
        </p:txBody>
      </p:sp>
    </p:spTree>
    <p:extLst>
      <p:ext uri="{BB962C8B-B14F-4D97-AF65-F5344CB8AC3E}">
        <p14:creationId xmlns:p14="http://schemas.microsoft.com/office/powerpoint/2010/main" val="3413111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78955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34737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883245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853207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053099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9/1/2024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3937743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38860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9/1/2024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5397618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626791" y="1969040"/>
            <a:ext cx="3527488" cy="3527488"/>
          </a:xfrm>
          <a:prstGeom prst="rect">
            <a:avLst/>
          </a:prstGeom>
        </p:spPr>
      </p:pic>
      <p:sp>
        <p:nvSpPr>
          <p:cNvPr id="2" name="Title 1"/>
          <p:cNvSpPr>
            <a:spLocks noGrp="1"/>
          </p:cNvSpPr>
          <p:nvPr>
            <p:ph type="ctrTitle"/>
          </p:nvPr>
        </p:nvSpPr>
        <p:spPr/>
        <p:txBody>
          <a:bodyPr/>
          <a:lstStyle/>
          <a:p>
            <a:pPr algn="ctr"/>
            <a:r>
              <a:rPr lang="en-GB" b="1" u="sng" dirty="0">
                <a:latin typeface="Comic Sans MS" panose="030F0702030302020204" pitchFamily="66" charset="0"/>
              </a:rPr>
              <a:t>Welcome to Year 2</a:t>
            </a:r>
            <a:br>
              <a:rPr lang="en-GB" b="1" u="sng" dirty="0">
                <a:latin typeface="Comic Sans MS" panose="030F0702030302020204" pitchFamily="66" charset="0"/>
              </a:rPr>
            </a:br>
            <a:r>
              <a:rPr lang="en-GB" u="sng" dirty="0">
                <a:latin typeface="Comic Sans MS" panose="030F0702030302020204" pitchFamily="66" charset="0"/>
              </a:rPr>
              <a:t/>
            </a:r>
            <a:br>
              <a:rPr lang="en-GB" u="sng" dirty="0">
                <a:latin typeface="Comic Sans MS" panose="030F0702030302020204" pitchFamily="66" charset="0"/>
              </a:rPr>
            </a:br>
            <a:r>
              <a:rPr lang="en-GB" u="sng" dirty="0">
                <a:latin typeface="Comic Sans MS" panose="030F0702030302020204" pitchFamily="66" charset="0"/>
              </a:rPr>
              <a:t/>
            </a:r>
            <a:br>
              <a:rPr lang="en-GB" u="sng" dirty="0">
                <a:latin typeface="Comic Sans MS" panose="030F0702030302020204" pitchFamily="66" charset="0"/>
              </a:rPr>
            </a:br>
            <a:endParaRPr lang="en-GB" u="sng" dirty="0">
              <a:latin typeface="Comic Sans MS" panose="030F0702030302020204" pitchFamily="66" charset="0"/>
            </a:endParaRPr>
          </a:p>
        </p:txBody>
      </p:sp>
      <p:sp>
        <p:nvSpPr>
          <p:cNvPr id="3" name="Subtitle 2"/>
          <p:cNvSpPr>
            <a:spLocks noGrp="1"/>
          </p:cNvSpPr>
          <p:nvPr>
            <p:ph type="subTitle" idx="1"/>
          </p:nvPr>
        </p:nvSpPr>
        <p:spPr>
          <a:xfrm>
            <a:off x="1823433" y="5932022"/>
            <a:ext cx="7766936" cy="1096899"/>
          </a:xfrm>
        </p:spPr>
        <p:txBody>
          <a:bodyPr>
            <a:normAutofit/>
          </a:bodyPr>
          <a:lstStyle/>
          <a:p>
            <a:pPr algn="ctr"/>
            <a:r>
              <a:rPr lang="en-GB" sz="3200" b="1" dirty="0" smtClean="0">
                <a:solidFill>
                  <a:schemeClr val="accent1"/>
                </a:solidFill>
                <a:latin typeface="Comic Sans MS" panose="030F0702030302020204" pitchFamily="66" charset="0"/>
              </a:rPr>
              <a:t>Thursday 5</a:t>
            </a:r>
            <a:r>
              <a:rPr lang="en-GB" sz="3200" b="1" baseline="30000" dirty="0" smtClean="0">
                <a:solidFill>
                  <a:schemeClr val="accent1"/>
                </a:solidFill>
                <a:latin typeface="Comic Sans MS" panose="030F0702030302020204" pitchFamily="66" charset="0"/>
              </a:rPr>
              <a:t>th</a:t>
            </a:r>
            <a:r>
              <a:rPr lang="en-GB" sz="3200" b="1" dirty="0" smtClean="0">
                <a:solidFill>
                  <a:schemeClr val="accent1"/>
                </a:solidFill>
                <a:latin typeface="Comic Sans MS" panose="030F0702030302020204" pitchFamily="66" charset="0"/>
              </a:rPr>
              <a:t> September 2024</a:t>
            </a:r>
            <a:endParaRPr lang="en-GB" sz="3200" b="1" dirty="0">
              <a:solidFill>
                <a:schemeClr val="accent1"/>
              </a:solidFill>
              <a:latin typeface="Comic Sans MS" panose="030F0702030302020204" pitchFamily="66"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pic>
        <p:nvPicPr>
          <p:cNvPr id="6" name="Picture 5">
            <a:extLst>
              <a:ext uri="{FF2B5EF4-FFF2-40B4-BE49-F238E27FC236}">
                <a16:creationId xmlns:a16="http://schemas.microsoft.com/office/drawing/2014/main" id="{AC0582B3-D344-61C6-08DF-BAADF19312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5694" y="5670538"/>
            <a:ext cx="914402" cy="914402"/>
          </a:xfrm>
          <a:prstGeom prst="rect">
            <a:avLst/>
          </a:prstGeom>
        </p:spPr>
      </p:pic>
      <p:pic>
        <p:nvPicPr>
          <p:cNvPr id="7" name="Picture 6">
            <a:extLst>
              <a:ext uri="{FF2B5EF4-FFF2-40B4-BE49-F238E27FC236}">
                <a16:creationId xmlns:a16="http://schemas.microsoft.com/office/drawing/2014/main" id="{AD1C57C1-F921-131B-0419-162664F071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056" y="5670538"/>
            <a:ext cx="914402" cy="914402"/>
          </a:xfrm>
          <a:prstGeom prst="rect">
            <a:avLst/>
          </a:prstGeom>
        </p:spPr>
      </p:pic>
      <p:pic>
        <p:nvPicPr>
          <p:cNvPr id="8" name="Picture 7">
            <a:extLst>
              <a:ext uri="{FF2B5EF4-FFF2-40B4-BE49-F238E27FC236}">
                <a16:creationId xmlns:a16="http://schemas.microsoft.com/office/drawing/2014/main" id="{888201EB-E55C-200B-329F-9D232ED9FB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056" y="339436"/>
            <a:ext cx="914402" cy="914402"/>
          </a:xfrm>
          <a:prstGeom prst="rect">
            <a:avLst/>
          </a:prstGeom>
        </p:spPr>
      </p:pic>
    </p:spTree>
    <p:extLst>
      <p:ext uri="{BB962C8B-B14F-4D97-AF65-F5344CB8AC3E}">
        <p14:creationId xmlns:p14="http://schemas.microsoft.com/office/powerpoint/2010/main" val="26839702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9369" y="249407"/>
            <a:ext cx="8596668" cy="1320800"/>
          </a:xfrm>
        </p:spPr>
        <p:txBody>
          <a:bodyPr>
            <a:normAutofit/>
          </a:bodyPr>
          <a:lstStyle/>
          <a:p>
            <a:pPr algn="ctr"/>
            <a:r>
              <a:rPr lang="en-GB" sz="4800" u="sng" dirty="0">
                <a:latin typeface="Comic Sans MS" panose="030F0702030302020204" pitchFamily="66" charset="0"/>
              </a:rPr>
              <a:t>Meet the Year 2 Team</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
        <p:nvSpPr>
          <p:cNvPr id="10" name="TextBox 9">
            <a:extLst>
              <a:ext uri="{FF2B5EF4-FFF2-40B4-BE49-F238E27FC236}">
                <a16:creationId xmlns:a16="http://schemas.microsoft.com/office/drawing/2014/main" id="{7888445E-27C4-43A1-FAE8-29BB4BD572C1}"/>
              </a:ext>
            </a:extLst>
          </p:cNvPr>
          <p:cNvSpPr txBox="1"/>
          <p:nvPr/>
        </p:nvSpPr>
        <p:spPr>
          <a:xfrm>
            <a:off x="6929874" y="3866035"/>
            <a:ext cx="2775959" cy="769441"/>
          </a:xfrm>
          <a:prstGeom prst="rect">
            <a:avLst/>
          </a:prstGeom>
          <a:noFill/>
        </p:spPr>
        <p:txBody>
          <a:bodyPr wrap="square">
            <a:spAutoFit/>
          </a:bodyPr>
          <a:lstStyle/>
          <a:p>
            <a:r>
              <a:rPr lang="en-GB" sz="2200" dirty="0">
                <a:latin typeface="Comic Sans MS" panose="030F0702030302020204" pitchFamily="66" charset="0"/>
              </a:rPr>
              <a:t>Mrs </a:t>
            </a:r>
            <a:r>
              <a:rPr lang="en-GB" sz="2200" dirty="0" smtClean="0">
                <a:latin typeface="Comic Sans MS" panose="030F0702030302020204" pitchFamily="66" charset="0"/>
              </a:rPr>
              <a:t>Wadley </a:t>
            </a:r>
            <a:r>
              <a:rPr lang="en-GB" sz="2200" dirty="0">
                <a:latin typeface="Comic Sans MS" panose="030F0702030302020204" pitchFamily="66" charset="0"/>
              </a:rPr>
              <a:t>– </a:t>
            </a:r>
          </a:p>
          <a:p>
            <a:r>
              <a:rPr lang="en-GB" sz="2200" dirty="0">
                <a:latin typeface="Comic Sans MS" panose="030F0702030302020204" pitchFamily="66" charset="0"/>
              </a:rPr>
              <a:t>Midday Supervisor </a:t>
            </a:r>
          </a:p>
        </p:txBody>
      </p:sp>
      <p:sp>
        <p:nvSpPr>
          <p:cNvPr id="12" name="TextBox 11">
            <a:extLst>
              <a:ext uri="{FF2B5EF4-FFF2-40B4-BE49-F238E27FC236}">
                <a16:creationId xmlns:a16="http://schemas.microsoft.com/office/drawing/2014/main" id="{96A20268-6785-C26B-3673-C5E0B3A26241}"/>
              </a:ext>
            </a:extLst>
          </p:cNvPr>
          <p:cNvSpPr txBox="1"/>
          <p:nvPr/>
        </p:nvSpPr>
        <p:spPr>
          <a:xfrm>
            <a:off x="6929874" y="1570207"/>
            <a:ext cx="5262126" cy="769441"/>
          </a:xfrm>
          <a:prstGeom prst="rect">
            <a:avLst/>
          </a:prstGeom>
          <a:noFill/>
        </p:spPr>
        <p:txBody>
          <a:bodyPr wrap="square">
            <a:spAutoFit/>
          </a:bodyPr>
          <a:lstStyle/>
          <a:p>
            <a:r>
              <a:rPr lang="en-GB" sz="2200" dirty="0">
                <a:latin typeface="Comic Sans MS" panose="030F0702030302020204" pitchFamily="66" charset="0"/>
              </a:rPr>
              <a:t>Mrs </a:t>
            </a:r>
            <a:r>
              <a:rPr lang="en-GB" sz="2200" dirty="0" smtClean="0">
                <a:latin typeface="Comic Sans MS" panose="030F0702030302020204" pitchFamily="66" charset="0"/>
              </a:rPr>
              <a:t>Bould </a:t>
            </a:r>
            <a:r>
              <a:rPr lang="en-GB" sz="2200" dirty="0">
                <a:latin typeface="Comic Sans MS" panose="030F0702030302020204" pitchFamily="66" charset="0"/>
              </a:rPr>
              <a:t>–</a:t>
            </a:r>
          </a:p>
          <a:p>
            <a:r>
              <a:rPr lang="en-GB" sz="2200" dirty="0" smtClean="0">
                <a:latin typeface="Comic Sans MS" panose="030F0702030302020204" pitchFamily="66" charset="0"/>
              </a:rPr>
              <a:t>Teaching Assistant (Wed, </a:t>
            </a:r>
            <a:r>
              <a:rPr lang="en-GB" sz="2200" dirty="0" err="1" smtClean="0">
                <a:latin typeface="Comic Sans MS" panose="030F0702030302020204" pitchFamily="66" charset="0"/>
              </a:rPr>
              <a:t>Thur,Fri</a:t>
            </a:r>
            <a:r>
              <a:rPr lang="en-GB" sz="2200" dirty="0" smtClean="0">
                <a:latin typeface="Comic Sans MS" panose="030F0702030302020204" pitchFamily="66" charset="0"/>
              </a:rPr>
              <a:t>)</a:t>
            </a:r>
            <a:endParaRPr lang="en-GB" sz="2200" dirty="0">
              <a:latin typeface="Comic Sans MS" panose="030F0702030302020204" pitchFamily="66" charset="0"/>
            </a:endParaRPr>
          </a:p>
        </p:txBody>
      </p:sp>
      <p:sp>
        <p:nvSpPr>
          <p:cNvPr id="14" name="TextBox 13">
            <a:extLst>
              <a:ext uri="{FF2B5EF4-FFF2-40B4-BE49-F238E27FC236}">
                <a16:creationId xmlns:a16="http://schemas.microsoft.com/office/drawing/2014/main" id="{4DAFFF02-3D1B-148A-8BF8-B1013E21E3DC}"/>
              </a:ext>
            </a:extLst>
          </p:cNvPr>
          <p:cNvSpPr txBox="1"/>
          <p:nvPr/>
        </p:nvSpPr>
        <p:spPr>
          <a:xfrm>
            <a:off x="2705963" y="1570207"/>
            <a:ext cx="2121097" cy="769441"/>
          </a:xfrm>
          <a:prstGeom prst="rect">
            <a:avLst/>
          </a:prstGeom>
          <a:noFill/>
        </p:spPr>
        <p:txBody>
          <a:bodyPr wrap="square">
            <a:spAutoFit/>
          </a:bodyPr>
          <a:lstStyle/>
          <a:p>
            <a:r>
              <a:rPr lang="en-GB" sz="2200" dirty="0">
                <a:latin typeface="Comic Sans MS" panose="030F0702030302020204" pitchFamily="66" charset="0"/>
              </a:rPr>
              <a:t>Miss Fowell – Class Teacher </a:t>
            </a:r>
          </a:p>
        </p:txBody>
      </p:sp>
      <p:pic>
        <p:nvPicPr>
          <p:cNvPr id="17" name="Picture 16">
            <a:extLst>
              <a:ext uri="{FF2B5EF4-FFF2-40B4-BE49-F238E27FC236}">
                <a16:creationId xmlns:a16="http://schemas.microsoft.com/office/drawing/2014/main" id="{81FE5533-FE95-D5F9-6EFA-47A96D2CC7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5771970"/>
            <a:ext cx="914402" cy="914402"/>
          </a:xfrm>
          <a:prstGeom prst="rect">
            <a:avLst/>
          </a:prstGeom>
        </p:spPr>
      </p:pic>
      <p:pic>
        <p:nvPicPr>
          <p:cNvPr id="18" name="Picture 17">
            <a:extLst>
              <a:ext uri="{FF2B5EF4-FFF2-40B4-BE49-F238E27FC236}">
                <a16:creationId xmlns:a16="http://schemas.microsoft.com/office/drawing/2014/main" id="{8CED8076-CC27-8473-8DAE-D93546034D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134" y="336488"/>
            <a:ext cx="914402" cy="914402"/>
          </a:xfrm>
          <a:prstGeom prst="rect">
            <a:avLst/>
          </a:prstGeom>
        </p:spPr>
      </p:pic>
      <p:pic>
        <p:nvPicPr>
          <p:cNvPr id="19" name="Picture 18">
            <a:extLst>
              <a:ext uri="{FF2B5EF4-FFF2-40B4-BE49-F238E27FC236}">
                <a16:creationId xmlns:a16="http://schemas.microsoft.com/office/drawing/2014/main" id="{7AF05C96-DD24-6FF0-DC8E-A3DBB4C2CC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544" y="5809975"/>
            <a:ext cx="914402" cy="914402"/>
          </a:xfrm>
          <a:prstGeom prst="rect">
            <a:avLst/>
          </a:prstGeom>
        </p:spPr>
      </p:pic>
      <p:pic>
        <p:nvPicPr>
          <p:cNvPr id="3" name="Picture 2">
            <a:extLst>
              <a:ext uri="{FF2B5EF4-FFF2-40B4-BE49-F238E27FC236}">
                <a16:creationId xmlns:a16="http://schemas.microsoft.com/office/drawing/2014/main" id="{9AF90DEA-9C06-95D5-CFA0-B57C4E11E318}"/>
              </a:ext>
            </a:extLst>
          </p:cNvPr>
          <p:cNvPicPr>
            <a:picLocks noChangeAspect="1"/>
          </p:cNvPicPr>
          <p:nvPr/>
        </p:nvPicPr>
        <p:blipFill rotWithShape="1">
          <a:blip r:embed="rId3"/>
          <a:srcRect l="40386" r="17120" b="56952"/>
          <a:stretch/>
        </p:blipFill>
        <p:spPr>
          <a:xfrm>
            <a:off x="1090207" y="1156186"/>
            <a:ext cx="1528315" cy="1540591"/>
          </a:xfrm>
          <a:prstGeom prst="rect">
            <a:avLst/>
          </a:prstGeom>
        </p:spPr>
      </p:pic>
      <p:sp>
        <p:nvSpPr>
          <p:cNvPr id="7" name="TextBox 6">
            <a:extLst>
              <a:ext uri="{FF2B5EF4-FFF2-40B4-BE49-F238E27FC236}">
                <a16:creationId xmlns:a16="http://schemas.microsoft.com/office/drawing/2014/main" id="{9779AE31-6DEF-9C78-DB2D-0644B7DAA8DC}"/>
              </a:ext>
            </a:extLst>
          </p:cNvPr>
          <p:cNvSpPr txBox="1"/>
          <p:nvPr/>
        </p:nvSpPr>
        <p:spPr>
          <a:xfrm>
            <a:off x="2270897" y="3788789"/>
            <a:ext cx="4658977" cy="769441"/>
          </a:xfrm>
          <a:prstGeom prst="rect">
            <a:avLst/>
          </a:prstGeom>
          <a:noFill/>
        </p:spPr>
        <p:txBody>
          <a:bodyPr wrap="square">
            <a:spAutoFit/>
          </a:bodyPr>
          <a:lstStyle/>
          <a:p>
            <a:r>
              <a:rPr lang="en-GB" sz="2200" dirty="0">
                <a:latin typeface="Comic Sans MS" panose="030F0702030302020204" pitchFamily="66" charset="0"/>
              </a:rPr>
              <a:t>Mrs Morgan– </a:t>
            </a:r>
          </a:p>
          <a:p>
            <a:r>
              <a:rPr lang="en-GB" sz="2200" dirty="0" smtClean="0">
                <a:latin typeface="Comic Sans MS" panose="030F0702030302020204" pitchFamily="66" charset="0"/>
              </a:rPr>
              <a:t>Teaching assistant (Mon, Tue)</a:t>
            </a:r>
            <a:endParaRPr lang="en-GB" sz="2200" dirty="0">
              <a:latin typeface="Comic Sans MS" panose="030F0702030302020204" pitchFamily="66" charset="0"/>
            </a:endParaRPr>
          </a:p>
        </p:txBody>
      </p:sp>
    </p:spTree>
    <p:extLst>
      <p:ext uri="{BB962C8B-B14F-4D97-AF65-F5344CB8AC3E}">
        <p14:creationId xmlns:p14="http://schemas.microsoft.com/office/powerpoint/2010/main" val="10327532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D2427DF-40CE-ED26-53D9-0D5B6B0201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186" y="339436"/>
            <a:ext cx="914402" cy="914402"/>
          </a:xfrm>
          <a:prstGeom prst="rect">
            <a:avLst/>
          </a:prstGeom>
        </p:spPr>
      </p:pic>
      <p:sp>
        <p:nvSpPr>
          <p:cNvPr id="2" name="Title 1"/>
          <p:cNvSpPr>
            <a:spLocks noGrp="1"/>
          </p:cNvSpPr>
          <p:nvPr>
            <p:ph type="title"/>
          </p:nvPr>
        </p:nvSpPr>
        <p:spPr>
          <a:xfrm>
            <a:off x="531560" y="136237"/>
            <a:ext cx="8596668" cy="1320800"/>
          </a:xfrm>
        </p:spPr>
        <p:txBody>
          <a:bodyPr>
            <a:normAutofit/>
          </a:bodyPr>
          <a:lstStyle/>
          <a:p>
            <a:pPr algn="ctr"/>
            <a:r>
              <a:rPr lang="en-GB" sz="4400" u="sng" dirty="0">
                <a:latin typeface="Comic Sans MS" panose="030F0702030302020204" pitchFamily="66" charset="0"/>
              </a:rPr>
              <a:t>School Vision and Values</a:t>
            </a:r>
          </a:p>
        </p:txBody>
      </p:sp>
      <p:sp>
        <p:nvSpPr>
          <p:cNvPr id="3" name="Content Placeholder 2"/>
          <p:cNvSpPr>
            <a:spLocks noGrp="1"/>
          </p:cNvSpPr>
          <p:nvPr>
            <p:ph idx="1"/>
          </p:nvPr>
        </p:nvSpPr>
        <p:spPr>
          <a:xfrm>
            <a:off x="142186" y="3927028"/>
            <a:ext cx="9889709" cy="3997214"/>
          </a:xfrm>
        </p:spPr>
        <p:txBody>
          <a:bodyPr/>
          <a:lstStyle/>
          <a:p>
            <a:pPr algn="ctr"/>
            <a:endParaRPr lang="en-GB" dirty="0"/>
          </a:p>
          <a:p>
            <a:pPr algn="ctr"/>
            <a:endParaRPr lang="en-GB" dirty="0"/>
          </a:p>
          <a:p>
            <a:pPr algn="ctr"/>
            <a:r>
              <a:rPr lang="en-GB" dirty="0">
                <a:solidFill>
                  <a:schemeClr val="tx1"/>
                </a:solidFill>
                <a:latin typeface="Comic Sans MS" panose="030F0702030302020204" pitchFamily="66" charset="0"/>
              </a:rPr>
              <a:t>Our Core School Values are Honesty, Hope, Forgiveness, Friendship, Perseverance and Respect. They permeate through school life and we ensure that our pupils live by these values in the way they conduct themselves in school, their behaviours in school and outside school.</a:t>
            </a:r>
          </a:p>
          <a:p>
            <a:pPr marL="0" indent="0" algn="ctr">
              <a:buNone/>
            </a:pPr>
            <a:endParaRPr lang="en-GB" dirty="0">
              <a:solidFill>
                <a:schemeClr val="tx1"/>
              </a:solidFill>
              <a:latin typeface="Comic Sans MS" panose="030F0702030302020204" pitchFamily="66" charset="0"/>
            </a:endParaRPr>
          </a:p>
          <a:p>
            <a:pPr algn="ctr"/>
            <a:r>
              <a:rPr lang="en-GB" dirty="0">
                <a:solidFill>
                  <a:schemeClr val="tx1"/>
                </a:solidFill>
                <a:latin typeface="Comic Sans MS" panose="030F0702030302020204" pitchFamily="66" charset="0"/>
              </a:rPr>
              <a:t>These School Values are linked to the school code of conduct.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
        <p:nvSpPr>
          <p:cNvPr id="6" name="Text Box 2"/>
          <p:cNvSpPr txBox="1">
            <a:spLocks noChangeArrowheads="1"/>
          </p:cNvSpPr>
          <p:nvPr/>
        </p:nvSpPr>
        <p:spPr bwMode="auto">
          <a:xfrm>
            <a:off x="142186" y="922706"/>
            <a:ext cx="9757188" cy="2037012"/>
          </a:xfrm>
          <a:prstGeom prst="rect">
            <a:avLst/>
          </a:prstGeom>
          <a:no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‘Learning and Growing Together’</a:t>
            </a:r>
            <a:endParaRPr kumimoji="0" lang="en-US" altLang="en-US" sz="700" b="0" i="0" u="none" strike="noStrike" cap="none" normalizeH="0" baseline="0" dirty="0">
              <a:ln>
                <a:noFill/>
              </a:ln>
              <a:solidFill>
                <a:schemeClr val="tx1"/>
              </a:solidFill>
              <a:effectLst/>
              <a:latin typeface="Comic Sans MS" panose="030F0702030302020204" pitchFamily="66" charset="0"/>
            </a:endParaRPr>
          </a:p>
          <a:p>
            <a:pPr marL="285750" marR="0" lvl="0" indent="-285750" algn="ctr"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Is underpinned by our school’s core values of Hope, Friendship, Forgiveness, Perseverance, </a:t>
            </a:r>
            <a:endParaRPr kumimoji="0" lang="en-US" altLang="en-US" sz="700" b="0" i="0" u="none" strike="noStrike" cap="none" normalizeH="0" baseline="0" dirty="0">
              <a:ln>
                <a:noFill/>
              </a:ln>
              <a:solidFill>
                <a:schemeClr val="tx1"/>
              </a:solidFill>
              <a:effectLst/>
              <a:latin typeface="Comic Sans MS" panose="030F0702030302020204" pitchFamily="66"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Respect, and Honesty.</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700" b="0" i="0" u="none" strike="noStrike" cap="none" normalizeH="0" baseline="0" dirty="0">
              <a:ln>
                <a:noFill/>
              </a:ln>
              <a:solidFill>
                <a:schemeClr val="tx1"/>
              </a:solidFill>
              <a:effectLst/>
              <a:latin typeface="Comic Sans MS" panose="030F0702030302020204" pitchFamily="66" charset="0"/>
            </a:endParaRPr>
          </a:p>
          <a:p>
            <a:pPr marL="285750" marR="0" lvl="0" indent="-285750" algn="ctr"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We nurture the tiny seeds (that are each individual child and our community) to grow into the mighty tree, as Jesus describes the Kingdom of Heaven (Parable of the Mustard Seed- Matthew 13)</a:t>
            </a:r>
          </a:p>
          <a:p>
            <a:pPr marL="285750" marR="0" lvl="0" indent="-285750" algn="ctr"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700" b="0" i="0" u="none" strike="noStrike" cap="none" normalizeH="0" baseline="0" dirty="0">
              <a:ln>
                <a:noFill/>
              </a:ln>
              <a:solidFill>
                <a:schemeClr val="tx1"/>
              </a:solidFill>
              <a:effectLst/>
              <a:latin typeface="Comic Sans MS" panose="030F0702030302020204" pitchFamily="66" charset="0"/>
            </a:endParaRPr>
          </a:p>
          <a:p>
            <a:pPr marL="285750" marR="0" lvl="0" indent="-285750" algn="ctr"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Individuals flourish in a school which is a safe, respectful and welcoming Christian community.</a:t>
            </a:r>
            <a:endParaRPr kumimoji="0" lang="en-US" altLang="en-US" sz="7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4"/>
          <p:cNvSpPr>
            <a:spLocks noChangeArrowheads="1"/>
          </p:cNvSpPr>
          <p:nvPr/>
        </p:nvSpPr>
        <p:spPr bwMode="auto">
          <a:xfrm>
            <a:off x="1579545" y="3060877"/>
            <a:ext cx="6792244" cy="138499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1" i="1" u="sng" strike="noStrike" cap="none" normalizeH="0" baseline="0" dirty="0">
                <a:ln>
                  <a:noFill/>
                </a:ln>
                <a:effectLst/>
                <a:latin typeface="Comic Sans MS" panose="030F0702030302020204" pitchFamily="66" charset="0"/>
                <a:ea typeface="Times New Roman" panose="02020603050405020304" pitchFamily="18" charset="0"/>
                <a:cs typeface="Optima ExtraBlack"/>
              </a:rPr>
              <a:t>Learning-</a:t>
            </a:r>
            <a:endParaRPr kumimoji="0" lang="en-GB" altLang="en-US" sz="900" b="1" i="0" u="sng" strike="noStrike" cap="none" normalizeH="0" baseline="0" dirty="0">
              <a:ln>
                <a:noFill/>
              </a:ln>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400" b="1" i="1" dirty="0">
                <a:latin typeface="Comic Sans MS" panose="030F0702030302020204" pitchFamily="66" charset="0"/>
                <a:ea typeface="Times New Roman" panose="02020603050405020304" pitchFamily="18" charset="0"/>
                <a:cs typeface="Optima ExtraBlack"/>
              </a:rPr>
              <a:t>W</a:t>
            </a:r>
            <a:r>
              <a:rPr kumimoji="0" lang="en-US" altLang="en-US" sz="1400" b="1" i="1" u="none" strike="noStrike" cap="none" normalizeH="0" baseline="0" dirty="0">
                <a:ln>
                  <a:noFill/>
                </a:ln>
                <a:effectLst/>
                <a:latin typeface="Comic Sans MS" panose="030F0702030302020204" pitchFamily="66" charset="0"/>
                <a:ea typeface="Times New Roman" panose="02020603050405020304" pitchFamily="18" charset="0"/>
                <a:cs typeface="Optima ExtraBlack"/>
              </a:rPr>
              <a:t>e develop our wisdom, knowledge and skills</a:t>
            </a:r>
            <a:endParaRPr kumimoji="0" lang="en-GB" altLang="en-US" sz="900" b="0" i="0" u="none" strike="noStrike" cap="none" normalizeH="0" baseline="0" dirty="0">
              <a:ln>
                <a:noFill/>
              </a:ln>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1" i="1" u="sng" strike="noStrike" cap="none" normalizeH="0" baseline="0" dirty="0">
                <a:ln>
                  <a:noFill/>
                </a:ln>
                <a:effectLst/>
                <a:latin typeface="Comic Sans MS" panose="030F0702030302020204" pitchFamily="66" charset="0"/>
                <a:ea typeface="Times New Roman" panose="02020603050405020304" pitchFamily="18" charset="0"/>
                <a:cs typeface="Optima ExtraBlack"/>
              </a:rPr>
              <a:t>Growing-</a:t>
            </a:r>
            <a:endParaRPr kumimoji="0" lang="en-GB" altLang="en-US" sz="900" b="0" i="0" u="sng" strike="noStrike" cap="none" normalizeH="0" baseline="0" dirty="0">
              <a:ln>
                <a:noFill/>
              </a:ln>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400" b="1" i="1" dirty="0">
                <a:latin typeface="Comic Sans MS" panose="030F0702030302020204" pitchFamily="66" charset="0"/>
                <a:ea typeface="Times New Roman" panose="02020603050405020304" pitchFamily="18" charset="0"/>
                <a:cs typeface="Optima ExtraBlack"/>
              </a:rPr>
              <a:t>I</a:t>
            </a:r>
            <a:r>
              <a:rPr kumimoji="0" lang="en-US" altLang="en-US" sz="1400" b="1" i="1" u="none" strike="noStrike" cap="none" normalizeH="0" baseline="0" dirty="0">
                <a:ln>
                  <a:noFill/>
                </a:ln>
                <a:effectLst/>
                <a:latin typeface="Comic Sans MS" panose="030F0702030302020204" pitchFamily="66" charset="0"/>
                <a:ea typeface="Times New Roman" panose="02020603050405020304" pitchFamily="18" charset="0"/>
                <a:cs typeface="Optima ExtraBlack"/>
              </a:rPr>
              <a:t>n our character development, hope, aspiration, resilience and social action</a:t>
            </a:r>
            <a:endParaRPr kumimoji="0" lang="en-GB" altLang="en-US" sz="900" b="0" i="0" u="none" strike="noStrike" cap="none" normalizeH="0" baseline="0" dirty="0">
              <a:ln>
                <a:noFill/>
              </a:ln>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1" i="1" u="sng" strike="noStrike" cap="none" normalizeH="0" baseline="0" dirty="0">
                <a:ln>
                  <a:noFill/>
                </a:ln>
                <a:effectLst/>
                <a:latin typeface="Comic Sans MS" panose="030F0702030302020204" pitchFamily="66" charset="0"/>
                <a:ea typeface="Times New Roman" panose="02020603050405020304" pitchFamily="18" charset="0"/>
                <a:cs typeface="Optima ExtraBlack"/>
              </a:rPr>
              <a:t>Together-</a:t>
            </a:r>
            <a:endParaRPr kumimoji="0" lang="en-GB" altLang="en-US" sz="900" b="0" i="0" u="sng" strike="noStrike" cap="none" normalizeH="0" baseline="0" dirty="0">
              <a:ln>
                <a:noFill/>
              </a:ln>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400" b="1" i="1" dirty="0">
                <a:latin typeface="Comic Sans MS" panose="030F0702030302020204" pitchFamily="66" charset="0"/>
                <a:ea typeface="Times New Roman" panose="02020603050405020304" pitchFamily="18" charset="0"/>
                <a:cs typeface="Optima ExtraBlack"/>
              </a:rPr>
              <a:t>S</a:t>
            </a:r>
            <a:r>
              <a:rPr kumimoji="0" lang="en-US" altLang="en-US" sz="1400" b="1" i="1" u="none" strike="noStrike" cap="none" normalizeH="0" baseline="0" dirty="0">
                <a:ln>
                  <a:noFill/>
                </a:ln>
                <a:effectLst/>
                <a:latin typeface="Comic Sans MS" panose="030F0702030302020204" pitchFamily="66" charset="0"/>
                <a:ea typeface="Times New Roman" panose="02020603050405020304" pitchFamily="18" charset="0"/>
                <a:cs typeface="Optima ExtraBlack"/>
              </a:rPr>
              <a:t>o our community can live well together,  showing dignity and respect</a:t>
            </a:r>
            <a:r>
              <a:rPr kumimoji="0" lang="en-US" altLang="en-US" sz="1000" b="1" i="1" u="none" strike="noStrike" cap="none" normalizeH="0" baseline="0" dirty="0">
                <a:ln>
                  <a:noFill/>
                </a:ln>
                <a:effectLst/>
                <a:latin typeface="Comic Sans MS" panose="030F0702030302020204" pitchFamily="66" charset="0"/>
                <a:ea typeface="Times New Roman" panose="02020603050405020304" pitchFamily="18" charset="0"/>
                <a:cs typeface="Optima ExtraBlack"/>
              </a:rPr>
              <a:t>.</a:t>
            </a:r>
            <a:endParaRPr kumimoji="0" lang="en-US" altLang="en-US" sz="1800" b="0" i="0" u="none" strike="noStrike" cap="none" normalizeH="0" baseline="0" dirty="0">
              <a:ln>
                <a:noFill/>
              </a:ln>
              <a:effectLst/>
              <a:latin typeface="Arial" panose="020B0604020202020204" pitchFamily="34" charset="0"/>
            </a:endParaRPr>
          </a:p>
        </p:txBody>
      </p:sp>
      <p:pic>
        <p:nvPicPr>
          <p:cNvPr id="8" name="Picture 7">
            <a:extLst>
              <a:ext uri="{FF2B5EF4-FFF2-40B4-BE49-F238E27FC236}">
                <a16:creationId xmlns:a16="http://schemas.microsoft.com/office/drawing/2014/main" id="{18186939-44EA-BC9E-6E5B-033723E054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5774915"/>
            <a:ext cx="914402" cy="914402"/>
          </a:xfrm>
          <a:prstGeom prst="rect">
            <a:avLst/>
          </a:prstGeom>
        </p:spPr>
      </p:pic>
      <p:pic>
        <p:nvPicPr>
          <p:cNvPr id="9" name="Picture 8">
            <a:extLst>
              <a:ext uri="{FF2B5EF4-FFF2-40B4-BE49-F238E27FC236}">
                <a16:creationId xmlns:a16="http://schemas.microsoft.com/office/drawing/2014/main" id="{04D62C96-4E26-EC4B-3FBC-2E8D1707E1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359" y="5774915"/>
            <a:ext cx="914402" cy="914402"/>
          </a:xfrm>
          <a:prstGeom prst="rect">
            <a:avLst/>
          </a:prstGeom>
        </p:spPr>
      </p:pic>
    </p:spTree>
    <p:extLst>
      <p:ext uri="{BB962C8B-B14F-4D97-AF65-F5344CB8AC3E}">
        <p14:creationId xmlns:p14="http://schemas.microsoft.com/office/powerpoint/2010/main" val="1168154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7956" y="247535"/>
            <a:ext cx="9182283" cy="1320800"/>
          </a:xfrm>
        </p:spPr>
        <p:txBody>
          <a:bodyPr>
            <a:normAutofit/>
          </a:bodyPr>
          <a:lstStyle/>
          <a:p>
            <a:pPr algn="ctr"/>
            <a:r>
              <a:rPr lang="en-GB" sz="4000" u="sng" dirty="0">
                <a:latin typeface="Comic Sans MS" panose="030F0702030302020204" pitchFamily="66" charset="0"/>
              </a:rPr>
              <a:t>Beginning and end of the school day</a:t>
            </a:r>
          </a:p>
        </p:txBody>
      </p:sp>
      <p:sp>
        <p:nvSpPr>
          <p:cNvPr id="3" name="Content Placeholder 2"/>
          <p:cNvSpPr>
            <a:spLocks noGrp="1"/>
          </p:cNvSpPr>
          <p:nvPr>
            <p:ph idx="1"/>
          </p:nvPr>
        </p:nvSpPr>
        <p:spPr>
          <a:xfrm>
            <a:off x="584567" y="1568335"/>
            <a:ext cx="9415672" cy="4950229"/>
          </a:xfrm>
        </p:spPr>
        <p:txBody>
          <a:bodyPr>
            <a:normAutofit fontScale="92500" lnSpcReduction="20000"/>
          </a:bodyPr>
          <a:lstStyle/>
          <a:p>
            <a:r>
              <a:rPr lang="en-GB" sz="2400" dirty="0">
                <a:solidFill>
                  <a:schemeClr val="tx1"/>
                </a:solidFill>
                <a:latin typeface="Comic Sans MS" panose="030F0702030302020204" pitchFamily="66" charset="0"/>
              </a:rPr>
              <a:t>Doors open at 8.45am. </a:t>
            </a:r>
          </a:p>
          <a:p>
            <a:r>
              <a:rPr lang="en-GB" sz="2400" dirty="0">
                <a:solidFill>
                  <a:schemeClr val="tx1"/>
                </a:solidFill>
                <a:latin typeface="Comic Sans MS" panose="030F0702030302020204" pitchFamily="66" charset="0"/>
              </a:rPr>
              <a:t>Doors close at 8.55 am</a:t>
            </a:r>
          </a:p>
          <a:p>
            <a:r>
              <a:rPr lang="en-GB" sz="2400" dirty="0">
                <a:solidFill>
                  <a:schemeClr val="tx1"/>
                </a:solidFill>
                <a:latin typeface="Comic Sans MS" panose="030F0702030302020204" pitchFamily="66" charset="0"/>
              </a:rPr>
              <a:t>Register is 8.55-9am</a:t>
            </a:r>
          </a:p>
          <a:p>
            <a:r>
              <a:rPr lang="en-GB" sz="2400" dirty="0">
                <a:solidFill>
                  <a:schemeClr val="tx1"/>
                </a:solidFill>
                <a:latin typeface="Comic Sans MS" panose="030F0702030302020204" pitchFamily="66" charset="0"/>
              </a:rPr>
              <a:t>All pupils finish at 3.15pm</a:t>
            </a:r>
          </a:p>
          <a:p>
            <a:endParaRPr lang="en-GB" sz="2400" dirty="0">
              <a:latin typeface="Comic Sans MS" panose="030F0702030302020204" pitchFamily="66" charset="0"/>
            </a:endParaRPr>
          </a:p>
          <a:p>
            <a:pPr marL="0" indent="0">
              <a:buNone/>
            </a:pPr>
            <a:endParaRPr lang="en-GB" sz="2400" dirty="0">
              <a:latin typeface="Comic Sans MS" panose="030F0702030302020204" pitchFamily="66" charset="0"/>
            </a:endParaRPr>
          </a:p>
          <a:p>
            <a:r>
              <a:rPr lang="en-GB" sz="2400" dirty="0">
                <a:solidFill>
                  <a:schemeClr val="tx1"/>
                </a:solidFill>
                <a:latin typeface="Comic Sans MS" panose="030F0702030302020204" pitchFamily="66" charset="0"/>
              </a:rPr>
              <a:t>At the start of the day you will bring your child onto the playground and wait with them to be let into the classroom</a:t>
            </a:r>
          </a:p>
          <a:p>
            <a:pPr marL="0" indent="0">
              <a:buNone/>
            </a:pPr>
            <a:endParaRPr lang="en-GB" sz="2400" dirty="0"/>
          </a:p>
          <a:p>
            <a:r>
              <a:rPr lang="en-GB" sz="2400" b="1" dirty="0">
                <a:solidFill>
                  <a:schemeClr val="tx1"/>
                </a:solidFill>
              </a:rPr>
              <a:t>At the end of the day please wait outside your child’s classroom ready for your child to be dismissed. Please can I ask that you do not peer in the class as this can be very distracting for the children.</a:t>
            </a:r>
          </a:p>
          <a:p>
            <a:endParaRPr lang="en-GB" sz="2400" b="1" dirty="0">
              <a:solidFill>
                <a:schemeClr val="tx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pic>
        <p:nvPicPr>
          <p:cNvPr id="5" name="Picture 4">
            <a:extLst>
              <a:ext uri="{FF2B5EF4-FFF2-40B4-BE49-F238E27FC236}">
                <a16:creationId xmlns:a16="http://schemas.microsoft.com/office/drawing/2014/main" id="{E3AE420F-C8E0-84FC-BCD7-6D041FE232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5752949"/>
            <a:ext cx="914402" cy="914402"/>
          </a:xfrm>
          <a:prstGeom prst="rect">
            <a:avLst/>
          </a:prstGeom>
        </p:spPr>
      </p:pic>
      <p:pic>
        <p:nvPicPr>
          <p:cNvPr id="6" name="Picture 5">
            <a:extLst>
              <a:ext uri="{FF2B5EF4-FFF2-40B4-BE49-F238E27FC236}">
                <a16:creationId xmlns:a16="http://schemas.microsoft.com/office/drawing/2014/main" id="{D7E8E835-DEB8-8EE2-CA11-29A67287F7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366" y="5752949"/>
            <a:ext cx="914402" cy="914402"/>
          </a:xfrm>
          <a:prstGeom prst="rect">
            <a:avLst/>
          </a:prstGeom>
        </p:spPr>
      </p:pic>
      <p:pic>
        <p:nvPicPr>
          <p:cNvPr id="7" name="Picture 6">
            <a:extLst>
              <a:ext uri="{FF2B5EF4-FFF2-40B4-BE49-F238E27FC236}">
                <a16:creationId xmlns:a16="http://schemas.microsoft.com/office/drawing/2014/main" id="{1EEB3DA6-43CE-5C1C-2064-CA718096AB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99" y="339436"/>
            <a:ext cx="914402" cy="914402"/>
          </a:xfrm>
          <a:prstGeom prst="rect">
            <a:avLst/>
          </a:prstGeom>
        </p:spPr>
      </p:pic>
    </p:spTree>
    <p:extLst>
      <p:ext uri="{BB962C8B-B14F-4D97-AF65-F5344CB8AC3E}">
        <p14:creationId xmlns:p14="http://schemas.microsoft.com/office/powerpoint/2010/main" val="42631737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u="sng" dirty="0">
                <a:latin typeface="Comic Sans MS" panose="030F0702030302020204" pitchFamily="66" charset="0"/>
              </a:rPr>
              <a:t>School day</a:t>
            </a:r>
          </a:p>
        </p:txBody>
      </p:sp>
      <p:sp>
        <p:nvSpPr>
          <p:cNvPr id="3" name="Content Placeholder 2"/>
          <p:cNvSpPr>
            <a:spLocks noGrp="1"/>
          </p:cNvSpPr>
          <p:nvPr>
            <p:ph idx="1"/>
          </p:nvPr>
        </p:nvSpPr>
        <p:spPr>
          <a:xfrm>
            <a:off x="677334" y="1783773"/>
            <a:ext cx="8596668" cy="4426527"/>
          </a:xfrm>
        </p:spPr>
        <p:txBody>
          <a:bodyPr>
            <a:normAutofit fontScale="85000" lnSpcReduction="10000"/>
          </a:bodyPr>
          <a:lstStyle/>
          <a:p>
            <a:r>
              <a:rPr lang="en-GB" sz="2600" dirty="0">
                <a:solidFill>
                  <a:schemeClr val="tx1"/>
                </a:solidFill>
                <a:latin typeface="Comic Sans MS" panose="030F0702030302020204" pitchFamily="66" charset="0"/>
              </a:rPr>
              <a:t>Door opens at 8.45 and closes at 8.55 and the register begins between 8.55am-9am. </a:t>
            </a:r>
          </a:p>
          <a:p>
            <a:endParaRPr lang="en-GB" sz="2600" dirty="0">
              <a:solidFill>
                <a:schemeClr val="tx1"/>
              </a:solidFill>
              <a:latin typeface="Comic Sans MS" panose="030F0702030302020204" pitchFamily="66" charset="0"/>
            </a:endParaRPr>
          </a:p>
          <a:p>
            <a:r>
              <a:rPr lang="en-GB" sz="2600" dirty="0">
                <a:solidFill>
                  <a:schemeClr val="tx1"/>
                </a:solidFill>
                <a:latin typeface="Comic Sans MS" panose="030F0702030302020204" pitchFamily="66" charset="0"/>
              </a:rPr>
              <a:t>If you are late please go to the School Office where Miss Simons will mark you into school. Please note that late arrival does go on to the register and onto your child’s records. </a:t>
            </a:r>
          </a:p>
          <a:p>
            <a:endParaRPr lang="en-GB" sz="2600" dirty="0">
              <a:solidFill>
                <a:schemeClr val="tx1"/>
              </a:solidFill>
              <a:latin typeface="Comic Sans MS" panose="030F0702030302020204" pitchFamily="66" charset="0"/>
            </a:endParaRPr>
          </a:p>
          <a:p>
            <a:r>
              <a:rPr lang="en-GB" sz="2600" dirty="0">
                <a:solidFill>
                  <a:schemeClr val="tx1"/>
                </a:solidFill>
                <a:latin typeface="Comic Sans MS" panose="030F0702030302020204" pitchFamily="66" charset="0"/>
              </a:rPr>
              <a:t>Please ensure your child is punctual as learning starts at 9am.</a:t>
            </a:r>
          </a:p>
          <a:p>
            <a:endParaRPr lang="en-GB" sz="2600" dirty="0">
              <a:solidFill>
                <a:schemeClr val="tx1"/>
              </a:solidFill>
              <a:latin typeface="Comic Sans MS" panose="030F0702030302020204" pitchFamily="66" charset="0"/>
            </a:endParaRPr>
          </a:p>
          <a:p>
            <a:r>
              <a:rPr lang="en-GB" sz="2600" dirty="0">
                <a:solidFill>
                  <a:schemeClr val="tx1"/>
                </a:solidFill>
                <a:latin typeface="Comic Sans MS" panose="030F0702030302020204" pitchFamily="66" charset="0"/>
              </a:rPr>
              <a:t>If your child is ill please call the school office before 9am to let us know. </a:t>
            </a:r>
          </a:p>
          <a:p>
            <a:pPr marL="0" indent="0">
              <a:buNone/>
            </a:pPr>
            <a:endParaRPr lang="en-GB" dirty="0"/>
          </a:p>
          <a:p>
            <a:pPr marL="0" indent="0">
              <a:buNone/>
            </a:pPr>
            <a:endParaRPr lang="en-GB" dirty="0"/>
          </a:p>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pic>
        <p:nvPicPr>
          <p:cNvPr id="6" name="Picture 5">
            <a:extLst>
              <a:ext uri="{FF2B5EF4-FFF2-40B4-BE49-F238E27FC236}">
                <a16:creationId xmlns:a16="http://schemas.microsoft.com/office/drawing/2014/main" id="{84121B88-19D4-9DBD-31E1-134C41662A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133" y="282285"/>
            <a:ext cx="914402" cy="914402"/>
          </a:xfrm>
          <a:prstGeom prst="rect">
            <a:avLst/>
          </a:prstGeom>
        </p:spPr>
      </p:pic>
      <p:pic>
        <p:nvPicPr>
          <p:cNvPr id="7" name="Picture 6">
            <a:extLst>
              <a:ext uri="{FF2B5EF4-FFF2-40B4-BE49-F238E27FC236}">
                <a16:creationId xmlns:a16="http://schemas.microsoft.com/office/drawing/2014/main" id="{327BE0DB-7C21-BDD8-6819-ECEB0E43AD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133" y="5791199"/>
            <a:ext cx="914402" cy="914402"/>
          </a:xfrm>
          <a:prstGeom prst="rect">
            <a:avLst/>
          </a:prstGeom>
        </p:spPr>
      </p:pic>
      <p:pic>
        <p:nvPicPr>
          <p:cNvPr id="8" name="Picture 7">
            <a:extLst>
              <a:ext uri="{FF2B5EF4-FFF2-40B4-BE49-F238E27FC236}">
                <a16:creationId xmlns:a16="http://schemas.microsoft.com/office/drawing/2014/main" id="{5CF373B4-7F68-1311-3B04-16AFBE4757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5791199"/>
            <a:ext cx="914402" cy="914402"/>
          </a:xfrm>
          <a:prstGeom prst="rect">
            <a:avLst/>
          </a:prstGeom>
        </p:spPr>
      </p:pic>
    </p:spTree>
    <p:extLst>
      <p:ext uri="{BB962C8B-B14F-4D97-AF65-F5344CB8AC3E}">
        <p14:creationId xmlns:p14="http://schemas.microsoft.com/office/powerpoint/2010/main" val="16171270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A5BE3-830F-9F1E-E85E-D586BDB2BE70}"/>
              </a:ext>
            </a:extLst>
          </p:cNvPr>
          <p:cNvSpPr>
            <a:spLocks noGrp="1"/>
          </p:cNvSpPr>
          <p:nvPr>
            <p:ph type="title"/>
          </p:nvPr>
        </p:nvSpPr>
        <p:spPr>
          <a:xfrm>
            <a:off x="677334" y="533400"/>
            <a:ext cx="8596668" cy="952500"/>
          </a:xfrm>
        </p:spPr>
        <p:txBody>
          <a:bodyPr>
            <a:normAutofit/>
          </a:bodyPr>
          <a:lstStyle/>
          <a:p>
            <a:pPr algn="ctr"/>
            <a:r>
              <a:rPr lang="en-GB" sz="4800" u="sng" dirty="0">
                <a:latin typeface="Comic Sans MS" panose="030F0702030302020204" pitchFamily="66" charset="0"/>
              </a:rPr>
              <a:t>Break time and Lunchtime</a:t>
            </a:r>
          </a:p>
        </p:txBody>
      </p:sp>
      <p:sp>
        <p:nvSpPr>
          <p:cNvPr id="3" name="Content Placeholder 2">
            <a:extLst>
              <a:ext uri="{FF2B5EF4-FFF2-40B4-BE49-F238E27FC236}">
                <a16:creationId xmlns:a16="http://schemas.microsoft.com/office/drawing/2014/main" id="{6F8DA861-122D-180D-53A7-288E01DA8E7D}"/>
              </a:ext>
            </a:extLst>
          </p:cNvPr>
          <p:cNvSpPr>
            <a:spLocks noGrp="1"/>
          </p:cNvSpPr>
          <p:nvPr>
            <p:ph idx="1"/>
          </p:nvPr>
        </p:nvSpPr>
        <p:spPr>
          <a:xfrm>
            <a:off x="1134535" y="1737015"/>
            <a:ext cx="8942916" cy="4591050"/>
          </a:xfrm>
        </p:spPr>
        <p:txBody>
          <a:bodyPr>
            <a:normAutofit fontScale="92500" lnSpcReduction="10000"/>
          </a:bodyPr>
          <a:lstStyle/>
          <a:p>
            <a:pPr marL="0" indent="0">
              <a:buNone/>
            </a:pPr>
            <a:r>
              <a:rPr lang="en-GB" sz="2400" b="1" u="sng" dirty="0">
                <a:solidFill>
                  <a:schemeClr val="tx1"/>
                </a:solidFill>
                <a:latin typeface="Comic Sans MS" panose="030F0702030302020204" pitchFamily="66" charset="0"/>
              </a:rPr>
              <a:t>Break time</a:t>
            </a:r>
            <a:r>
              <a:rPr lang="en-GB" sz="2400" dirty="0">
                <a:solidFill>
                  <a:schemeClr val="tx1"/>
                </a:solidFill>
                <a:latin typeface="Comic Sans MS" panose="030F0702030302020204" pitchFamily="66" charset="0"/>
              </a:rPr>
              <a:t>;</a:t>
            </a:r>
          </a:p>
          <a:p>
            <a:pPr marL="0" indent="0">
              <a:buNone/>
            </a:pPr>
            <a:r>
              <a:rPr lang="en-GB" sz="2400" dirty="0">
                <a:solidFill>
                  <a:schemeClr val="tx1"/>
                </a:solidFill>
                <a:latin typeface="Comic Sans MS" panose="030F0702030302020204" pitchFamily="66" charset="0"/>
              </a:rPr>
              <a:t>In Infants fruit/vegetables are provided daily for the children under the national Fruit Scheme. These will be available to the children at breaktime. </a:t>
            </a:r>
          </a:p>
          <a:p>
            <a:pPr marL="0" indent="0">
              <a:buNone/>
            </a:pPr>
            <a:endParaRPr lang="en-GB" sz="2400" dirty="0">
              <a:solidFill>
                <a:schemeClr val="tx1"/>
              </a:solidFill>
              <a:latin typeface="Comic Sans MS" panose="030F0702030302020204" pitchFamily="66" charset="0"/>
            </a:endParaRPr>
          </a:p>
          <a:p>
            <a:pPr marL="0" indent="0">
              <a:buNone/>
            </a:pPr>
            <a:r>
              <a:rPr lang="en-GB" sz="2400" dirty="0">
                <a:solidFill>
                  <a:schemeClr val="tx1"/>
                </a:solidFill>
                <a:latin typeface="Comic Sans MS" panose="030F0702030302020204" pitchFamily="66" charset="0"/>
              </a:rPr>
              <a:t>Water bottles are also provided for your child and will be accessible throughout the school day. </a:t>
            </a:r>
          </a:p>
          <a:p>
            <a:pPr marL="0" indent="0">
              <a:buNone/>
            </a:pPr>
            <a:endParaRPr lang="en-GB" sz="2400" dirty="0">
              <a:solidFill>
                <a:schemeClr val="tx1"/>
              </a:solidFill>
              <a:latin typeface="Comic Sans MS" panose="030F0702030302020204" pitchFamily="66" charset="0"/>
            </a:endParaRPr>
          </a:p>
          <a:p>
            <a:pPr marL="0" indent="0">
              <a:buNone/>
            </a:pPr>
            <a:r>
              <a:rPr lang="en-GB" sz="2400" b="1" u="sng" dirty="0">
                <a:solidFill>
                  <a:schemeClr val="tx1"/>
                </a:solidFill>
                <a:latin typeface="Comic Sans MS" panose="030F0702030302020204" pitchFamily="66" charset="0"/>
              </a:rPr>
              <a:t>Lunchtime</a:t>
            </a:r>
            <a:r>
              <a:rPr lang="en-GB" sz="2400" b="1" dirty="0">
                <a:solidFill>
                  <a:schemeClr val="tx1"/>
                </a:solidFill>
                <a:latin typeface="Comic Sans MS" panose="030F0702030302020204" pitchFamily="66" charset="0"/>
              </a:rPr>
              <a:t>; </a:t>
            </a:r>
          </a:p>
          <a:p>
            <a:pPr marL="0" indent="0">
              <a:buNone/>
            </a:pPr>
            <a:r>
              <a:rPr lang="en-GB" sz="2400" dirty="0">
                <a:solidFill>
                  <a:schemeClr val="tx1"/>
                </a:solidFill>
                <a:latin typeface="Comic Sans MS" panose="030F0702030302020204" pitchFamily="66" charset="0"/>
              </a:rPr>
              <a:t>Meals are now cooked on the school site following the installation of the cooking kitchen. However, if you prefer your child to be on pack lunches then please send them with their lunchbox everyday. </a:t>
            </a:r>
          </a:p>
        </p:txBody>
      </p:sp>
      <p:pic>
        <p:nvPicPr>
          <p:cNvPr id="4" name="Picture 3">
            <a:extLst>
              <a:ext uri="{FF2B5EF4-FFF2-40B4-BE49-F238E27FC236}">
                <a16:creationId xmlns:a16="http://schemas.microsoft.com/office/drawing/2014/main" id="{69EE8FFF-D9AF-CFF7-B0CD-8EA9CCB99C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133" y="282285"/>
            <a:ext cx="914402" cy="914402"/>
          </a:xfrm>
          <a:prstGeom prst="rect">
            <a:avLst/>
          </a:prstGeom>
        </p:spPr>
      </p:pic>
      <p:pic>
        <p:nvPicPr>
          <p:cNvPr id="5" name="Picture 4">
            <a:extLst>
              <a:ext uri="{FF2B5EF4-FFF2-40B4-BE49-F238E27FC236}">
                <a16:creationId xmlns:a16="http://schemas.microsoft.com/office/drawing/2014/main" id="{C5EB52B5-E394-4736-69AB-353B6A498D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57465" y="282285"/>
            <a:ext cx="914402" cy="914402"/>
          </a:xfrm>
          <a:prstGeom prst="rect">
            <a:avLst/>
          </a:prstGeom>
        </p:spPr>
      </p:pic>
      <p:pic>
        <p:nvPicPr>
          <p:cNvPr id="6" name="Picture 5">
            <a:extLst>
              <a:ext uri="{FF2B5EF4-FFF2-40B4-BE49-F238E27FC236}">
                <a16:creationId xmlns:a16="http://schemas.microsoft.com/office/drawing/2014/main" id="{A0A90DA7-7F41-947E-83F2-C107968676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57465" y="5730585"/>
            <a:ext cx="914402" cy="914402"/>
          </a:xfrm>
          <a:prstGeom prst="rect">
            <a:avLst/>
          </a:prstGeom>
        </p:spPr>
      </p:pic>
      <p:pic>
        <p:nvPicPr>
          <p:cNvPr id="7" name="Picture 6">
            <a:extLst>
              <a:ext uri="{FF2B5EF4-FFF2-40B4-BE49-F238E27FC236}">
                <a16:creationId xmlns:a16="http://schemas.microsoft.com/office/drawing/2014/main" id="{FA238F4E-F4F7-6C31-4D04-6C18B01473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521" y="5730585"/>
            <a:ext cx="914402" cy="914402"/>
          </a:xfrm>
          <a:prstGeom prst="rect">
            <a:avLst/>
          </a:prstGeom>
        </p:spPr>
      </p:pic>
    </p:spTree>
    <p:extLst>
      <p:ext uri="{BB962C8B-B14F-4D97-AF65-F5344CB8AC3E}">
        <p14:creationId xmlns:p14="http://schemas.microsoft.com/office/powerpoint/2010/main" val="36821605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6F510-5DB9-4C6F-9378-9A28368E6682}"/>
              </a:ext>
            </a:extLst>
          </p:cNvPr>
          <p:cNvSpPr>
            <a:spLocks noGrp="1"/>
          </p:cNvSpPr>
          <p:nvPr>
            <p:ph type="title"/>
          </p:nvPr>
        </p:nvSpPr>
        <p:spPr/>
        <p:txBody>
          <a:bodyPr/>
          <a:lstStyle/>
          <a:p>
            <a:pPr algn="ctr"/>
            <a:r>
              <a:rPr lang="en-GB" sz="4000" u="sng" dirty="0"/>
              <a:t>Attendance</a:t>
            </a:r>
          </a:p>
        </p:txBody>
      </p:sp>
      <p:sp>
        <p:nvSpPr>
          <p:cNvPr id="3" name="Content Placeholder 2">
            <a:extLst>
              <a:ext uri="{FF2B5EF4-FFF2-40B4-BE49-F238E27FC236}">
                <a16:creationId xmlns:a16="http://schemas.microsoft.com/office/drawing/2014/main" id="{52EB1D75-578D-47D3-89F1-27CF284300C0}"/>
              </a:ext>
            </a:extLst>
          </p:cNvPr>
          <p:cNvSpPr>
            <a:spLocks noGrp="1"/>
          </p:cNvSpPr>
          <p:nvPr>
            <p:ph idx="1"/>
          </p:nvPr>
        </p:nvSpPr>
        <p:spPr>
          <a:xfrm>
            <a:off x="169817" y="1606731"/>
            <a:ext cx="9927772" cy="4506686"/>
          </a:xfrm>
        </p:spPr>
        <p:txBody>
          <a:bodyPr/>
          <a:lstStyle/>
          <a:p>
            <a:r>
              <a:rPr lang="en-GB" dirty="0">
                <a:solidFill>
                  <a:schemeClr val="tx1"/>
                </a:solidFill>
                <a:latin typeface="Comic Sans MS" panose="030F0702030302020204" pitchFamily="66" charset="0"/>
              </a:rPr>
              <a:t>Attendance at school is crucial.</a:t>
            </a:r>
          </a:p>
          <a:p>
            <a:r>
              <a:rPr lang="en-GB" dirty="0">
                <a:solidFill>
                  <a:schemeClr val="tx1"/>
                </a:solidFill>
                <a:latin typeface="Comic Sans MS" panose="030F0702030302020204" pitchFamily="66" charset="0"/>
              </a:rPr>
              <a:t>You will receive a copy of the Updated Attendance policy. Any days where a child does not attend school means that they are missing out on learning. The attendance ladder on the next slide shows a clear image of absence and days lost learning.</a:t>
            </a:r>
          </a:p>
          <a:p>
            <a:r>
              <a:rPr lang="en-GB" dirty="0">
                <a:solidFill>
                  <a:schemeClr val="tx1"/>
                </a:solidFill>
                <a:latin typeface="Comic Sans MS" panose="030F0702030302020204" pitchFamily="66" charset="0"/>
              </a:rPr>
              <a:t>We completely understand and appreciate when your child is unwell (temperature, sickness, diarrhoea) however holidays and days off where we are unsure where your child is will be unauthorised and as per the new policy and expectations from the DFE a procedure for fines will be followed.</a:t>
            </a:r>
          </a:p>
          <a:p>
            <a:r>
              <a:rPr lang="en-GB" dirty="0">
                <a:solidFill>
                  <a:schemeClr val="tx1"/>
                </a:solidFill>
                <a:latin typeface="Comic Sans MS" panose="030F0702030302020204" pitchFamily="66" charset="0"/>
              </a:rPr>
              <a:t>This also applies to any incidents where your child is brought to school late.</a:t>
            </a:r>
          </a:p>
          <a:p>
            <a:endParaRPr lang="en-GB" dirty="0"/>
          </a:p>
        </p:txBody>
      </p:sp>
      <p:pic>
        <p:nvPicPr>
          <p:cNvPr id="5" name="Picture 4">
            <a:extLst>
              <a:ext uri="{FF2B5EF4-FFF2-40B4-BE49-F238E27FC236}">
                <a16:creationId xmlns:a16="http://schemas.microsoft.com/office/drawing/2014/main" id="{70B3788E-FC83-4112-98A1-A3A674E7B3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2458179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AA75A-B0B8-4A50-8B9E-B5E5EF06BE93}"/>
              </a:ext>
            </a:extLst>
          </p:cNvPr>
          <p:cNvSpPr>
            <a:spLocks noGrp="1"/>
          </p:cNvSpPr>
          <p:nvPr>
            <p:ph type="title"/>
          </p:nvPr>
        </p:nvSpPr>
        <p:spPr/>
        <p:txBody>
          <a:bodyPr>
            <a:normAutofit/>
          </a:bodyPr>
          <a:lstStyle/>
          <a:p>
            <a:pPr algn="ctr"/>
            <a:r>
              <a:rPr lang="en-GB" sz="4000" u="sng" dirty="0"/>
              <a:t>Attendance ladder</a:t>
            </a:r>
          </a:p>
        </p:txBody>
      </p:sp>
      <p:pic>
        <p:nvPicPr>
          <p:cNvPr id="4" name="Content Placeholder 3">
            <a:extLst>
              <a:ext uri="{FF2B5EF4-FFF2-40B4-BE49-F238E27FC236}">
                <a16:creationId xmlns:a16="http://schemas.microsoft.com/office/drawing/2014/main" id="{FC06E7BB-494B-4583-907F-0169CD1E3761}"/>
              </a:ext>
            </a:extLst>
          </p:cNvPr>
          <p:cNvPicPr>
            <a:picLocks noGrp="1" noChangeAspect="1"/>
          </p:cNvPicPr>
          <p:nvPr>
            <p:ph idx="1"/>
          </p:nvPr>
        </p:nvPicPr>
        <p:blipFill>
          <a:blip r:embed="rId2"/>
          <a:stretch>
            <a:fillRect/>
          </a:stretch>
        </p:blipFill>
        <p:spPr>
          <a:xfrm>
            <a:off x="2301531" y="2160588"/>
            <a:ext cx="5348976" cy="3881437"/>
          </a:xfrm>
          <a:prstGeom prst="rect">
            <a:avLst/>
          </a:prstGeom>
        </p:spPr>
      </p:pic>
      <p:pic>
        <p:nvPicPr>
          <p:cNvPr id="5" name="Picture 4">
            <a:extLst>
              <a:ext uri="{FF2B5EF4-FFF2-40B4-BE49-F238E27FC236}">
                <a16:creationId xmlns:a16="http://schemas.microsoft.com/office/drawing/2014/main" id="{C0F75970-C893-4C33-819A-D61E88217A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39464332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u="sng" dirty="0"/>
              <a:t>Behaviour and Rewards	</a:t>
            </a:r>
          </a:p>
        </p:txBody>
      </p:sp>
      <p:sp>
        <p:nvSpPr>
          <p:cNvPr id="3" name="Content Placeholder 2"/>
          <p:cNvSpPr>
            <a:spLocks noGrp="1"/>
          </p:cNvSpPr>
          <p:nvPr>
            <p:ph idx="1"/>
          </p:nvPr>
        </p:nvSpPr>
        <p:spPr>
          <a:xfrm>
            <a:off x="352697" y="1580607"/>
            <a:ext cx="8921305" cy="4460756"/>
          </a:xfrm>
        </p:spPr>
        <p:txBody>
          <a:bodyPr>
            <a:normAutofit/>
          </a:bodyPr>
          <a:lstStyle/>
          <a:p>
            <a:r>
              <a:rPr lang="en-GB" dirty="0">
                <a:solidFill>
                  <a:schemeClr val="tx1"/>
                </a:solidFill>
              </a:rPr>
              <a:t>Our recent OFSTED praised the behaviour strategies we implement and the way in which the children conduct themselves following our school values.</a:t>
            </a:r>
          </a:p>
          <a:p>
            <a:r>
              <a:rPr lang="en-GB" dirty="0">
                <a:solidFill>
                  <a:schemeClr val="tx1"/>
                </a:solidFill>
              </a:rPr>
              <a:t>Our Behaviour Policy links specifically to our school values enabling our pupils to focus on gaining rewards for positive behaviour. Children collect rewards/star stamps which they can use in the School Star Shop. We also do Head teacher awards which are popular. We will be bringing back attendance awards this year too.</a:t>
            </a:r>
          </a:p>
          <a:p>
            <a:r>
              <a:rPr lang="en-GB" dirty="0">
                <a:solidFill>
                  <a:schemeClr val="tx1"/>
                </a:solidFill>
              </a:rPr>
              <a:t>Fundamentally the way we behave and act is a choice. We are teaching our children about how to live their life and make the right choices. We know that our behaviours can impact on our own and others ability to play, learn, socialise and have fun. </a:t>
            </a:r>
          </a:p>
          <a:p>
            <a:r>
              <a:rPr lang="en-GB" dirty="0">
                <a:solidFill>
                  <a:schemeClr val="tx1"/>
                </a:solidFill>
              </a:rPr>
              <a:t>A copy of the Behaviour Policy will be sent out to all families and can be found on the school website.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2102710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u="sng" dirty="0"/>
              <a:t>Homework</a:t>
            </a:r>
          </a:p>
        </p:txBody>
      </p:sp>
      <p:sp>
        <p:nvSpPr>
          <p:cNvPr id="3" name="Content Placeholder 2"/>
          <p:cNvSpPr>
            <a:spLocks noGrp="1"/>
          </p:cNvSpPr>
          <p:nvPr>
            <p:ph idx="1"/>
          </p:nvPr>
        </p:nvSpPr>
        <p:spPr>
          <a:xfrm>
            <a:off x="494453" y="1007819"/>
            <a:ext cx="9759889" cy="5249290"/>
          </a:xfrm>
        </p:spPr>
        <p:txBody>
          <a:bodyPr>
            <a:normAutofit fontScale="92500" lnSpcReduction="10000"/>
          </a:bodyPr>
          <a:lstStyle/>
          <a:p>
            <a:pPr marL="0" indent="0">
              <a:buNone/>
            </a:pPr>
            <a:endParaRPr lang="en-GB" u="sng" dirty="0">
              <a:solidFill>
                <a:schemeClr val="tx1"/>
              </a:solidFill>
            </a:endParaRPr>
          </a:p>
          <a:p>
            <a:r>
              <a:rPr lang="en-GB" dirty="0">
                <a:solidFill>
                  <a:schemeClr val="tx1"/>
                </a:solidFill>
              </a:rPr>
              <a:t>We expect children to read every evening (not necessarily to an adult) for approximately 10 minutes and parents must sign the reading record. We will check this daily and children will be rewarded each week. There is a new reading reward system being introduced this year.</a:t>
            </a:r>
          </a:p>
          <a:p>
            <a:r>
              <a:rPr lang="en-GB" dirty="0" err="1" smtClean="0">
                <a:solidFill>
                  <a:schemeClr val="tx1"/>
                </a:solidFill>
              </a:rPr>
              <a:t>Yr</a:t>
            </a:r>
            <a:r>
              <a:rPr lang="en-GB" dirty="0" smtClean="0">
                <a:solidFill>
                  <a:schemeClr val="tx1"/>
                </a:solidFill>
              </a:rPr>
              <a:t> 2- Number </a:t>
            </a:r>
            <a:r>
              <a:rPr lang="en-GB" dirty="0">
                <a:solidFill>
                  <a:schemeClr val="tx1"/>
                </a:solidFill>
              </a:rPr>
              <a:t>bond </a:t>
            </a:r>
            <a:r>
              <a:rPr lang="en-GB" dirty="0" smtClean="0">
                <a:solidFill>
                  <a:schemeClr val="tx1"/>
                </a:solidFill>
              </a:rPr>
              <a:t>work as well as spelling and Grammar homework. Please note only </a:t>
            </a:r>
            <a:r>
              <a:rPr lang="en-GB" b="1" dirty="0" smtClean="0">
                <a:solidFill>
                  <a:schemeClr val="tx1"/>
                </a:solidFill>
              </a:rPr>
              <a:t>one </a:t>
            </a:r>
            <a:r>
              <a:rPr lang="en-GB" dirty="0" smtClean="0">
                <a:solidFill>
                  <a:schemeClr val="tx1"/>
                </a:solidFill>
              </a:rPr>
              <a:t>piece of homework comes out per week and it is set on a Friday and expected to be returned by the following Thursday. </a:t>
            </a:r>
            <a:endParaRPr lang="en-GB" dirty="0">
              <a:solidFill>
                <a:schemeClr val="tx1"/>
              </a:solidFill>
            </a:endParaRPr>
          </a:p>
          <a:p>
            <a:r>
              <a:rPr lang="en-GB" dirty="0">
                <a:solidFill>
                  <a:schemeClr val="tx1"/>
                </a:solidFill>
              </a:rPr>
              <a:t>Spelling homework does not go home and we do not have the weekly spelling tests however, weekly practice of the Year group Common Exception words would go a long way to helping your child with their writing. Copies of these will be sent out to you and a copy can be found on the website page</a:t>
            </a:r>
            <a:r>
              <a:rPr lang="en-GB" dirty="0" smtClean="0">
                <a:solidFill>
                  <a:schemeClr val="tx1"/>
                </a:solidFill>
              </a:rPr>
              <a:t>.</a:t>
            </a:r>
          </a:p>
          <a:p>
            <a:endParaRPr lang="en-US" dirty="0">
              <a:solidFill>
                <a:schemeClr val="tx1"/>
              </a:solidFill>
            </a:endParaRPr>
          </a:p>
          <a:p>
            <a:r>
              <a:rPr lang="en-US" dirty="0" smtClean="0">
                <a:solidFill>
                  <a:schemeClr val="tx1"/>
                </a:solidFill>
              </a:rPr>
              <a:t>All homework is targeted at what has been covered in class therefore, will be very familiar to your chil</a:t>
            </a:r>
            <a:r>
              <a:rPr lang="en-US" dirty="0" smtClean="0">
                <a:solidFill>
                  <a:schemeClr val="tx1"/>
                </a:solidFill>
              </a:rPr>
              <a:t>d. I encourage that it is completed as independently as possible however, if there are any concerns please come and see me. </a:t>
            </a:r>
          </a:p>
          <a:p>
            <a:endParaRPr lang="en-US" dirty="0" smtClean="0">
              <a:solidFill>
                <a:schemeClr val="tx1"/>
              </a:solidFill>
            </a:endParaRPr>
          </a:p>
          <a:p>
            <a:r>
              <a:rPr lang="en-US" dirty="0" smtClean="0">
                <a:solidFill>
                  <a:schemeClr val="tx1"/>
                </a:solidFill>
              </a:rPr>
              <a:t>This will begin ove</a:t>
            </a:r>
            <a:r>
              <a:rPr lang="en-US" dirty="0" smtClean="0">
                <a:solidFill>
                  <a:schemeClr val="tx1"/>
                </a:solidFill>
              </a:rPr>
              <a:t>r the coming weeks once we are all settled into our environment and routine. </a:t>
            </a:r>
            <a:endParaRPr lang="en-GB" dirty="0">
              <a:solidFill>
                <a:schemeClr val="tx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8203430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u="sng" dirty="0">
                <a:latin typeface="Comic Sans MS" panose="030F0702030302020204" pitchFamily="66" charset="0"/>
              </a:rPr>
              <a:t>PE</a:t>
            </a:r>
            <a:endParaRPr lang="en-GB" sz="5400" u="sng" dirty="0">
              <a:solidFill>
                <a:srgbClr val="FF0000"/>
              </a:solidFill>
              <a:latin typeface="Comic Sans MS" panose="030F0702030302020204" pitchFamily="66" charset="0"/>
            </a:endParaRPr>
          </a:p>
        </p:txBody>
      </p:sp>
      <p:sp>
        <p:nvSpPr>
          <p:cNvPr id="3" name="Content Placeholder 2"/>
          <p:cNvSpPr>
            <a:spLocks noGrp="1"/>
          </p:cNvSpPr>
          <p:nvPr>
            <p:ph idx="1"/>
          </p:nvPr>
        </p:nvSpPr>
        <p:spPr>
          <a:xfrm>
            <a:off x="677334" y="1756667"/>
            <a:ext cx="8942916" cy="4606031"/>
          </a:xfrm>
        </p:spPr>
        <p:txBody>
          <a:bodyPr>
            <a:normAutofit fontScale="92500" lnSpcReduction="10000"/>
          </a:bodyPr>
          <a:lstStyle/>
          <a:p>
            <a:r>
              <a:rPr lang="en-GB" sz="2400" dirty="0">
                <a:solidFill>
                  <a:schemeClr val="tx1"/>
                </a:solidFill>
                <a:latin typeface="Comic Sans MS" panose="030F0702030302020204" pitchFamily="66" charset="0"/>
              </a:rPr>
              <a:t>Children in year 2 will have PE on </a:t>
            </a:r>
            <a:r>
              <a:rPr lang="en-GB" sz="2400" dirty="0" smtClean="0">
                <a:solidFill>
                  <a:schemeClr val="tx1"/>
                </a:solidFill>
                <a:latin typeface="Comic Sans MS" panose="030F0702030302020204" pitchFamily="66" charset="0"/>
              </a:rPr>
              <a:t>Monday afternoons. Please ensure that your child has their PE kit in school which must be labelled. </a:t>
            </a:r>
          </a:p>
          <a:p>
            <a:endParaRPr lang="en-GB" sz="2400" dirty="0">
              <a:solidFill>
                <a:schemeClr val="tx1"/>
              </a:solidFill>
              <a:latin typeface="Comic Sans MS" panose="030F0702030302020204" pitchFamily="66" charset="0"/>
            </a:endParaRPr>
          </a:p>
          <a:p>
            <a:r>
              <a:rPr lang="en-GB" sz="2400" dirty="0" smtClean="0">
                <a:solidFill>
                  <a:schemeClr val="tx1"/>
                </a:solidFill>
                <a:latin typeface="Comic Sans MS" panose="030F0702030302020204" pitchFamily="66" charset="0"/>
              </a:rPr>
              <a:t>We </a:t>
            </a:r>
            <a:r>
              <a:rPr lang="en-GB" sz="2400" dirty="0">
                <a:solidFill>
                  <a:schemeClr val="tx1"/>
                </a:solidFill>
                <a:latin typeface="Comic Sans MS" panose="030F0702030302020204" pitchFamily="66" charset="0"/>
              </a:rPr>
              <a:t>will be starting swimming on Friday </a:t>
            </a:r>
            <a:r>
              <a:rPr lang="en-GB" sz="2400" dirty="0" smtClean="0">
                <a:solidFill>
                  <a:schemeClr val="tx1"/>
                </a:solidFill>
                <a:latin typeface="Comic Sans MS" panose="030F0702030302020204" pitchFamily="66" charset="0"/>
              </a:rPr>
              <a:t>13</a:t>
            </a:r>
            <a:r>
              <a:rPr lang="en-GB" sz="2400" baseline="30000" dirty="0" smtClean="0">
                <a:solidFill>
                  <a:schemeClr val="tx1"/>
                </a:solidFill>
                <a:latin typeface="Comic Sans MS" panose="030F0702030302020204" pitchFamily="66" charset="0"/>
              </a:rPr>
              <a:t>th</a:t>
            </a:r>
            <a:r>
              <a:rPr lang="en-GB" sz="2400" dirty="0" smtClean="0">
                <a:solidFill>
                  <a:schemeClr val="tx1"/>
                </a:solidFill>
                <a:latin typeface="Comic Sans MS" panose="030F0702030302020204" pitchFamily="66" charset="0"/>
              </a:rPr>
              <a:t>  September. Please ensure that your child has their swimming bags in school every Friday to avoid them missing out on their session.  </a:t>
            </a:r>
            <a:endParaRPr lang="en-GB" sz="2400" dirty="0">
              <a:solidFill>
                <a:schemeClr val="tx1"/>
              </a:solidFill>
              <a:latin typeface="Comic Sans MS" panose="030F0702030302020204" pitchFamily="66" charset="0"/>
            </a:endParaRPr>
          </a:p>
          <a:p>
            <a:pPr marL="0" indent="0">
              <a:buNone/>
            </a:pPr>
            <a:endParaRPr lang="en-GB" sz="2400" dirty="0">
              <a:solidFill>
                <a:schemeClr val="tx1"/>
              </a:solidFill>
              <a:latin typeface="Comic Sans MS" panose="030F0702030302020204" pitchFamily="66" charset="0"/>
            </a:endParaRPr>
          </a:p>
          <a:p>
            <a:r>
              <a:rPr lang="en-GB" sz="2400" dirty="0">
                <a:solidFill>
                  <a:schemeClr val="tx1"/>
                </a:solidFill>
                <a:latin typeface="Comic Sans MS" panose="030F0702030302020204" pitchFamily="66" charset="0"/>
              </a:rPr>
              <a:t>Please note </a:t>
            </a:r>
            <a:r>
              <a:rPr lang="en-GB" sz="2400" b="1" u="sng" dirty="0">
                <a:solidFill>
                  <a:schemeClr val="tx1"/>
                </a:solidFill>
                <a:latin typeface="Comic Sans MS" panose="030F0702030302020204" pitchFamily="66" charset="0"/>
              </a:rPr>
              <a:t>NO</a:t>
            </a:r>
            <a:r>
              <a:rPr lang="en-GB" sz="2400" dirty="0">
                <a:solidFill>
                  <a:schemeClr val="tx1"/>
                </a:solidFill>
                <a:latin typeface="Comic Sans MS" panose="030F0702030302020204" pitchFamily="66" charset="0"/>
              </a:rPr>
              <a:t> watches, jewellery, earrings.</a:t>
            </a:r>
          </a:p>
          <a:p>
            <a:pPr marL="0" indent="0">
              <a:buNone/>
            </a:pPr>
            <a:endParaRPr lang="en-GB" sz="2400" dirty="0">
              <a:solidFill>
                <a:schemeClr val="tx1"/>
              </a:solidFill>
              <a:latin typeface="Comic Sans MS" panose="030F0702030302020204" pitchFamily="66" charset="0"/>
            </a:endParaRPr>
          </a:p>
          <a:p>
            <a:r>
              <a:rPr lang="en-GB" sz="2400" dirty="0">
                <a:solidFill>
                  <a:schemeClr val="tx1"/>
                </a:solidFill>
                <a:latin typeface="Comic Sans MS" panose="030F0702030302020204" pitchFamily="66" charset="0"/>
              </a:rPr>
              <a:t>School PE kits </a:t>
            </a:r>
            <a:r>
              <a:rPr lang="en-GB" sz="2400" b="1" u="sng" dirty="0">
                <a:solidFill>
                  <a:schemeClr val="tx1"/>
                </a:solidFill>
                <a:latin typeface="Comic Sans MS" panose="030F0702030302020204" pitchFamily="66" charset="0"/>
              </a:rPr>
              <a:t>MUST</a:t>
            </a:r>
            <a:r>
              <a:rPr lang="en-GB" sz="2400" dirty="0">
                <a:solidFill>
                  <a:schemeClr val="tx1"/>
                </a:solidFill>
                <a:latin typeface="Comic Sans MS" panose="030F0702030302020204" pitchFamily="66" charset="0"/>
              </a:rPr>
              <a:t> be worn- not football shirts, other coloured tops, etc.</a:t>
            </a:r>
          </a:p>
          <a:p>
            <a:pPr marL="0" indent="0">
              <a:buNone/>
            </a:pPr>
            <a:endParaRPr lang="en-GB" sz="2400" dirty="0">
              <a:solidFill>
                <a:schemeClr val="tx1"/>
              </a:solidFill>
              <a:latin typeface="Comic Sans MS" panose="030F0702030302020204" pitchFamily="66"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pic>
        <p:nvPicPr>
          <p:cNvPr id="5" name="Picture 4">
            <a:extLst>
              <a:ext uri="{FF2B5EF4-FFF2-40B4-BE49-F238E27FC236}">
                <a16:creationId xmlns:a16="http://schemas.microsoft.com/office/drawing/2014/main" id="{BC673405-42EA-946A-C92C-E0F0A51536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5943598"/>
            <a:ext cx="914402" cy="914402"/>
          </a:xfrm>
          <a:prstGeom prst="rect">
            <a:avLst/>
          </a:prstGeom>
        </p:spPr>
      </p:pic>
      <p:pic>
        <p:nvPicPr>
          <p:cNvPr id="6" name="Picture 5">
            <a:extLst>
              <a:ext uri="{FF2B5EF4-FFF2-40B4-BE49-F238E27FC236}">
                <a16:creationId xmlns:a16="http://schemas.microsoft.com/office/drawing/2014/main" id="{8D480570-B397-8CEE-A8F8-4BEAF026A2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905497"/>
            <a:ext cx="914402" cy="914402"/>
          </a:xfrm>
          <a:prstGeom prst="rect">
            <a:avLst/>
          </a:prstGeom>
        </p:spPr>
      </p:pic>
      <p:pic>
        <p:nvPicPr>
          <p:cNvPr id="7" name="Picture 6">
            <a:extLst>
              <a:ext uri="{FF2B5EF4-FFF2-40B4-BE49-F238E27FC236}">
                <a16:creationId xmlns:a16="http://schemas.microsoft.com/office/drawing/2014/main" id="{58F45B50-BAAB-E952-17B8-05C3AAF017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84" y="339436"/>
            <a:ext cx="914402" cy="914402"/>
          </a:xfrm>
          <a:prstGeom prst="rect">
            <a:avLst/>
          </a:prstGeom>
        </p:spPr>
      </p:pic>
    </p:spTree>
    <p:extLst>
      <p:ext uri="{BB962C8B-B14F-4D97-AF65-F5344CB8AC3E}">
        <p14:creationId xmlns:p14="http://schemas.microsoft.com/office/powerpoint/2010/main" val="5019303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37013-BDCD-01B4-C9BF-88D1AA61AA78}"/>
              </a:ext>
            </a:extLst>
          </p:cNvPr>
          <p:cNvSpPr>
            <a:spLocks noGrp="1"/>
          </p:cNvSpPr>
          <p:nvPr>
            <p:ph type="title"/>
          </p:nvPr>
        </p:nvSpPr>
        <p:spPr/>
        <p:txBody>
          <a:bodyPr>
            <a:normAutofit/>
          </a:bodyPr>
          <a:lstStyle/>
          <a:p>
            <a:pPr algn="ctr"/>
            <a:r>
              <a:rPr lang="en-GB" sz="5400" u="sng" dirty="0">
                <a:latin typeface="Comic Sans MS" panose="030F0702030302020204" pitchFamily="66" charset="0"/>
              </a:rPr>
              <a:t>Topics </a:t>
            </a:r>
          </a:p>
        </p:txBody>
      </p:sp>
      <p:sp>
        <p:nvSpPr>
          <p:cNvPr id="3" name="Content Placeholder 2">
            <a:extLst>
              <a:ext uri="{FF2B5EF4-FFF2-40B4-BE49-F238E27FC236}">
                <a16:creationId xmlns:a16="http://schemas.microsoft.com/office/drawing/2014/main" id="{58089A3B-12D4-CEAD-C583-B3E5C10EAB9A}"/>
              </a:ext>
            </a:extLst>
          </p:cNvPr>
          <p:cNvSpPr>
            <a:spLocks noGrp="1"/>
          </p:cNvSpPr>
          <p:nvPr>
            <p:ph idx="1"/>
          </p:nvPr>
        </p:nvSpPr>
        <p:spPr>
          <a:xfrm>
            <a:off x="334433" y="1930400"/>
            <a:ext cx="11291509" cy="4564061"/>
          </a:xfrm>
        </p:spPr>
        <p:txBody>
          <a:bodyPr>
            <a:normAutofit/>
          </a:bodyPr>
          <a:lstStyle/>
          <a:p>
            <a:pPr lvl="1"/>
            <a:r>
              <a:rPr lang="en-GB" sz="2400" dirty="0">
                <a:solidFill>
                  <a:schemeClr val="tx1"/>
                </a:solidFill>
                <a:latin typeface="Comic Sans MS" panose="030F0702030302020204" pitchFamily="66" charset="0"/>
              </a:rPr>
              <a:t>Towers, Tunnels and </a:t>
            </a:r>
            <a:r>
              <a:rPr lang="en-GB" sz="2400" dirty="0" smtClean="0">
                <a:solidFill>
                  <a:schemeClr val="tx1"/>
                </a:solidFill>
                <a:latin typeface="Comic Sans MS" panose="030F0702030302020204" pitchFamily="66" charset="0"/>
              </a:rPr>
              <a:t>Turrets- </a:t>
            </a:r>
            <a:r>
              <a:rPr lang="en-GB" sz="2400" b="1" dirty="0" smtClean="0">
                <a:solidFill>
                  <a:schemeClr val="tx1"/>
                </a:solidFill>
                <a:latin typeface="Comic Sans MS" panose="030F0702030302020204" pitchFamily="66" charset="0"/>
              </a:rPr>
              <a:t>(</a:t>
            </a:r>
            <a:r>
              <a:rPr lang="en-GB" sz="2400" b="1" i="1" dirty="0" smtClean="0">
                <a:solidFill>
                  <a:schemeClr val="tx1"/>
                </a:solidFill>
                <a:latin typeface="Comic Sans MS" panose="030F0702030302020204" pitchFamily="66" charset="0"/>
              </a:rPr>
              <a:t>Warwick Castle Trip 19</a:t>
            </a:r>
            <a:r>
              <a:rPr lang="en-GB" sz="2400" b="1" i="1" baseline="30000" dirty="0" smtClean="0">
                <a:solidFill>
                  <a:schemeClr val="tx1"/>
                </a:solidFill>
                <a:latin typeface="Comic Sans MS" panose="030F0702030302020204" pitchFamily="66" charset="0"/>
              </a:rPr>
              <a:t>th</a:t>
            </a:r>
            <a:r>
              <a:rPr lang="en-GB" sz="2400" b="1" i="1" dirty="0" smtClean="0">
                <a:solidFill>
                  <a:schemeClr val="tx1"/>
                </a:solidFill>
                <a:latin typeface="Comic Sans MS" panose="030F0702030302020204" pitchFamily="66" charset="0"/>
              </a:rPr>
              <a:t> September)</a:t>
            </a:r>
            <a:endParaRPr lang="en-GB" sz="2400" b="1" dirty="0">
              <a:solidFill>
                <a:schemeClr val="tx1"/>
              </a:solidFill>
              <a:latin typeface="Comic Sans MS" panose="030F0702030302020204" pitchFamily="66" charset="0"/>
            </a:endParaRPr>
          </a:p>
          <a:p>
            <a:pPr lvl="1"/>
            <a:r>
              <a:rPr lang="en-GB" sz="2400" dirty="0">
                <a:solidFill>
                  <a:schemeClr val="tx1"/>
                </a:solidFill>
                <a:latin typeface="Comic Sans MS" panose="030F0702030302020204" pitchFamily="66" charset="0"/>
              </a:rPr>
              <a:t>Beat, Band, Bougie</a:t>
            </a:r>
          </a:p>
          <a:p>
            <a:pPr lvl="1"/>
            <a:r>
              <a:rPr lang="en-GB" sz="2400" dirty="0">
                <a:solidFill>
                  <a:schemeClr val="tx1"/>
                </a:solidFill>
                <a:latin typeface="Comic Sans MS" panose="030F0702030302020204" pitchFamily="66" charset="0"/>
              </a:rPr>
              <a:t>Land Ahoy</a:t>
            </a:r>
          </a:p>
          <a:p>
            <a:pPr lvl="1"/>
            <a:r>
              <a:rPr lang="en-GB" sz="2400" dirty="0">
                <a:solidFill>
                  <a:schemeClr val="tx1"/>
                </a:solidFill>
                <a:latin typeface="Comic Sans MS" panose="030F0702030302020204" pitchFamily="66" charset="0"/>
              </a:rPr>
              <a:t>Street Detectives</a:t>
            </a:r>
          </a:p>
          <a:p>
            <a:pPr lvl="1"/>
            <a:r>
              <a:rPr lang="en-GB" sz="2400" dirty="0">
                <a:solidFill>
                  <a:schemeClr val="tx1"/>
                </a:solidFill>
                <a:latin typeface="Comic Sans MS" panose="030F0702030302020204" pitchFamily="66" charset="0"/>
              </a:rPr>
              <a:t>Scented Garden</a:t>
            </a:r>
          </a:p>
          <a:p>
            <a:pPr lvl="1"/>
            <a:r>
              <a:rPr lang="en-GB" sz="2400" dirty="0">
                <a:solidFill>
                  <a:schemeClr val="tx1"/>
                </a:solidFill>
                <a:latin typeface="Comic Sans MS" panose="030F0702030302020204" pitchFamily="66" charset="0"/>
              </a:rPr>
              <a:t>Beach </a:t>
            </a:r>
            <a:r>
              <a:rPr lang="en-GB" sz="2400" dirty="0" smtClean="0">
                <a:solidFill>
                  <a:schemeClr val="tx1"/>
                </a:solidFill>
                <a:latin typeface="Comic Sans MS" panose="030F0702030302020204" pitchFamily="66" charset="0"/>
              </a:rPr>
              <a:t>Combers – </a:t>
            </a:r>
            <a:r>
              <a:rPr lang="en-GB" sz="2400" b="1" dirty="0" smtClean="0">
                <a:solidFill>
                  <a:schemeClr val="tx1"/>
                </a:solidFill>
                <a:latin typeface="Comic Sans MS" panose="030F0702030302020204" pitchFamily="66" charset="0"/>
              </a:rPr>
              <a:t>(</a:t>
            </a:r>
            <a:r>
              <a:rPr lang="en-GB" sz="2400" b="1" i="1" dirty="0" smtClean="0">
                <a:solidFill>
                  <a:schemeClr val="tx1"/>
                </a:solidFill>
                <a:latin typeface="Comic Sans MS" panose="030F0702030302020204" pitchFamily="66" charset="0"/>
              </a:rPr>
              <a:t>Llandudno Trip – Date TBC)</a:t>
            </a:r>
            <a:endParaRPr lang="en-GB" sz="2400" dirty="0">
              <a:solidFill>
                <a:schemeClr val="tx1"/>
              </a:solidFill>
              <a:latin typeface="Comic Sans MS" panose="030F0702030302020204" pitchFamily="66" charset="0"/>
            </a:endParaRPr>
          </a:p>
          <a:p>
            <a:endParaRPr lang="en-GB" dirty="0"/>
          </a:p>
        </p:txBody>
      </p:sp>
      <p:pic>
        <p:nvPicPr>
          <p:cNvPr id="4" name="Picture 3">
            <a:extLst>
              <a:ext uri="{FF2B5EF4-FFF2-40B4-BE49-F238E27FC236}">
                <a16:creationId xmlns:a16="http://schemas.microsoft.com/office/drawing/2014/main" id="{D0948D9B-875F-E356-88E4-18C23AF10C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50854"/>
            <a:ext cx="914402" cy="914402"/>
          </a:xfrm>
          <a:prstGeom prst="rect">
            <a:avLst/>
          </a:prstGeom>
        </p:spPr>
      </p:pic>
      <p:pic>
        <p:nvPicPr>
          <p:cNvPr id="5" name="Picture 4">
            <a:extLst>
              <a:ext uri="{FF2B5EF4-FFF2-40B4-BE49-F238E27FC236}">
                <a16:creationId xmlns:a16="http://schemas.microsoft.com/office/drawing/2014/main" id="{F25812A1-B6F8-2AAE-0FF5-D8383840F1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133" y="350854"/>
            <a:ext cx="914402" cy="914402"/>
          </a:xfrm>
          <a:prstGeom prst="rect">
            <a:avLst/>
          </a:prstGeom>
        </p:spPr>
      </p:pic>
      <p:pic>
        <p:nvPicPr>
          <p:cNvPr id="6" name="Picture 5">
            <a:extLst>
              <a:ext uri="{FF2B5EF4-FFF2-40B4-BE49-F238E27FC236}">
                <a16:creationId xmlns:a16="http://schemas.microsoft.com/office/drawing/2014/main" id="{61BBD1BD-B589-F23A-CFFC-8F0C63DA84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133" y="5905498"/>
            <a:ext cx="914402" cy="914402"/>
          </a:xfrm>
          <a:prstGeom prst="rect">
            <a:avLst/>
          </a:prstGeom>
        </p:spPr>
      </p:pic>
      <p:pic>
        <p:nvPicPr>
          <p:cNvPr id="7" name="Picture 6">
            <a:extLst>
              <a:ext uri="{FF2B5EF4-FFF2-40B4-BE49-F238E27FC236}">
                <a16:creationId xmlns:a16="http://schemas.microsoft.com/office/drawing/2014/main" id="{8191057A-B969-E804-AC61-679633048A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5905498"/>
            <a:ext cx="914402" cy="914402"/>
          </a:xfrm>
          <a:prstGeom prst="rect">
            <a:avLst/>
          </a:prstGeom>
        </p:spPr>
      </p:pic>
    </p:spTree>
    <p:extLst>
      <p:ext uri="{BB962C8B-B14F-4D97-AF65-F5344CB8AC3E}">
        <p14:creationId xmlns:p14="http://schemas.microsoft.com/office/powerpoint/2010/main" val="37012542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400" u="sng" dirty="0">
                <a:latin typeface="Comic Sans MS" panose="030F0702030302020204" pitchFamily="66" charset="0"/>
              </a:rPr>
              <a:t>Additional information </a:t>
            </a:r>
          </a:p>
        </p:txBody>
      </p:sp>
      <p:sp>
        <p:nvSpPr>
          <p:cNvPr id="3" name="Content Placeholder 2"/>
          <p:cNvSpPr>
            <a:spLocks noGrp="1"/>
          </p:cNvSpPr>
          <p:nvPr>
            <p:ph idx="1"/>
          </p:nvPr>
        </p:nvSpPr>
        <p:spPr>
          <a:xfrm>
            <a:off x="876300" y="1562099"/>
            <a:ext cx="9563100" cy="4800600"/>
          </a:xfrm>
        </p:spPr>
        <p:txBody>
          <a:bodyPr>
            <a:normAutofit fontScale="70000" lnSpcReduction="20000"/>
          </a:bodyPr>
          <a:lstStyle/>
          <a:p>
            <a:r>
              <a:rPr lang="en-GB" sz="2400" dirty="0">
                <a:solidFill>
                  <a:schemeClr val="tx1"/>
                </a:solidFill>
                <a:latin typeface="Comic Sans MS" panose="030F0702030302020204" pitchFamily="66" charset="0"/>
              </a:rPr>
              <a:t>All resources are provided for your child at St Oswald’s. </a:t>
            </a:r>
          </a:p>
          <a:p>
            <a:endParaRPr lang="en-GB" sz="2400" dirty="0">
              <a:solidFill>
                <a:schemeClr val="tx1"/>
              </a:solidFill>
              <a:latin typeface="Comic Sans MS" panose="030F0702030302020204" pitchFamily="66" charset="0"/>
            </a:endParaRPr>
          </a:p>
          <a:p>
            <a:r>
              <a:rPr lang="en-GB" sz="2400" dirty="0">
                <a:solidFill>
                  <a:schemeClr val="tx1"/>
                </a:solidFill>
                <a:latin typeface="Comic Sans MS" panose="030F0702030302020204" pitchFamily="66" charset="0"/>
              </a:rPr>
              <a:t>Please ensure your child brings their </a:t>
            </a:r>
            <a:r>
              <a:rPr lang="en-GB" sz="2400" dirty="0" smtClean="0">
                <a:solidFill>
                  <a:schemeClr val="tx1"/>
                </a:solidFill>
                <a:latin typeface="Comic Sans MS" panose="030F0702030302020204" pitchFamily="66" charset="0"/>
              </a:rPr>
              <a:t>book </a:t>
            </a:r>
            <a:r>
              <a:rPr lang="en-GB" sz="2400" dirty="0">
                <a:solidFill>
                  <a:schemeClr val="tx1"/>
                </a:solidFill>
                <a:latin typeface="Comic Sans MS" panose="030F0702030302020204" pitchFamily="66" charset="0"/>
              </a:rPr>
              <a:t>bag into school everyday with their reading books and home school diary. </a:t>
            </a:r>
          </a:p>
          <a:p>
            <a:endParaRPr lang="en-GB" sz="2400" dirty="0">
              <a:solidFill>
                <a:schemeClr val="tx1"/>
              </a:solidFill>
              <a:latin typeface="Comic Sans MS" panose="030F0702030302020204" pitchFamily="66" charset="0"/>
            </a:endParaRPr>
          </a:p>
          <a:p>
            <a:r>
              <a:rPr lang="en-GB" sz="2400" dirty="0">
                <a:solidFill>
                  <a:schemeClr val="tx1"/>
                </a:solidFill>
                <a:latin typeface="Comic Sans MS" panose="030F0702030302020204" pitchFamily="66" charset="0"/>
              </a:rPr>
              <a:t>Please </a:t>
            </a:r>
            <a:r>
              <a:rPr lang="en-GB" sz="2400" b="1" dirty="0">
                <a:solidFill>
                  <a:schemeClr val="tx1"/>
                </a:solidFill>
                <a:latin typeface="Comic Sans MS" panose="030F0702030302020204" pitchFamily="66" charset="0"/>
              </a:rPr>
              <a:t>do not </a:t>
            </a:r>
            <a:r>
              <a:rPr lang="en-GB" sz="2400" dirty="0">
                <a:solidFill>
                  <a:schemeClr val="tx1"/>
                </a:solidFill>
                <a:latin typeface="Comic Sans MS" panose="030F0702030302020204" pitchFamily="66" charset="0"/>
              </a:rPr>
              <a:t>send children in with any toys or objects from home. As these are kept in our cloakroom; small objects often get lost. </a:t>
            </a:r>
          </a:p>
          <a:p>
            <a:endParaRPr lang="en-GB" sz="2400" dirty="0">
              <a:solidFill>
                <a:schemeClr val="tx1"/>
              </a:solidFill>
              <a:latin typeface="Comic Sans MS" panose="030F0702030302020204" pitchFamily="66" charset="0"/>
            </a:endParaRPr>
          </a:p>
          <a:p>
            <a:r>
              <a:rPr lang="en-GB" sz="2400" dirty="0">
                <a:solidFill>
                  <a:schemeClr val="tx1"/>
                </a:solidFill>
                <a:latin typeface="Comic Sans MS" panose="030F0702030302020204" pitchFamily="66" charset="0"/>
              </a:rPr>
              <a:t>A summer cap is essential. Please ensure this is named.</a:t>
            </a:r>
          </a:p>
          <a:p>
            <a:endParaRPr lang="en-GB" sz="2400" dirty="0">
              <a:solidFill>
                <a:schemeClr val="tx1"/>
              </a:solidFill>
              <a:latin typeface="Comic Sans MS" panose="030F0702030302020204" pitchFamily="66" charset="0"/>
            </a:endParaRPr>
          </a:p>
          <a:p>
            <a:r>
              <a:rPr lang="en-GB" sz="2400" dirty="0">
                <a:solidFill>
                  <a:schemeClr val="tx1"/>
                </a:solidFill>
                <a:latin typeface="Comic Sans MS" panose="030F0702030302020204" pitchFamily="66" charset="0"/>
              </a:rPr>
              <a:t>Please ensure all school uniform, bags, coats, PE kit, </a:t>
            </a:r>
            <a:r>
              <a:rPr lang="en-GB" sz="2400" dirty="0" smtClean="0">
                <a:solidFill>
                  <a:schemeClr val="tx1"/>
                </a:solidFill>
                <a:latin typeface="Comic Sans MS" panose="030F0702030302020204" pitchFamily="66" charset="0"/>
              </a:rPr>
              <a:t>hats, shoes </a:t>
            </a:r>
            <a:r>
              <a:rPr lang="en-GB" sz="2400" dirty="0">
                <a:solidFill>
                  <a:schemeClr val="tx1"/>
                </a:solidFill>
                <a:latin typeface="Comic Sans MS" panose="030F0702030302020204" pitchFamily="66" charset="0"/>
              </a:rPr>
              <a:t>are labelled with your child’s name in it. </a:t>
            </a:r>
          </a:p>
          <a:p>
            <a:endParaRPr lang="en-GB" sz="2400" dirty="0">
              <a:solidFill>
                <a:schemeClr val="tx1"/>
              </a:solidFill>
              <a:latin typeface="Comic Sans MS" panose="030F0702030302020204" pitchFamily="66" charset="0"/>
            </a:endParaRPr>
          </a:p>
          <a:p>
            <a:r>
              <a:rPr lang="en-GB" sz="2400" dirty="0">
                <a:solidFill>
                  <a:schemeClr val="tx1"/>
                </a:solidFill>
                <a:latin typeface="Comic Sans MS" panose="030F0702030302020204" pitchFamily="66" charset="0"/>
              </a:rPr>
              <a:t>Please ensure your child brings a waterproof coat </a:t>
            </a:r>
            <a:r>
              <a:rPr lang="en-GB" sz="2400" dirty="0" smtClean="0">
                <a:solidFill>
                  <a:schemeClr val="tx1"/>
                </a:solidFill>
                <a:latin typeface="Comic Sans MS" panose="030F0702030302020204" pitchFamily="66" charset="0"/>
              </a:rPr>
              <a:t>everyday (we canno</a:t>
            </a:r>
            <a:r>
              <a:rPr lang="en-GB" sz="2400" dirty="0" smtClean="0">
                <a:solidFill>
                  <a:schemeClr val="tx1"/>
                </a:solidFill>
                <a:latin typeface="Comic Sans MS" panose="030F0702030302020204" pitchFamily="66" charset="0"/>
              </a:rPr>
              <a:t>t always rely on the weather forecast)</a:t>
            </a:r>
            <a:r>
              <a:rPr lang="en-GB" sz="2400" dirty="0" smtClean="0">
                <a:solidFill>
                  <a:schemeClr val="tx1"/>
                </a:solidFill>
                <a:latin typeface="Comic Sans MS" panose="030F0702030302020204" pitchFamily="66" charset="0"/>
              </a:rPr>
              <a:t>. </a:t>
            </a:r>
            <a:endParaRPr lang="en-GB" sz="2400" dirty="0">
              <a:solidFill>
                <a:schemeClr val="tx1"/>
              </a:solidFill>
              <a:latin typeface="Comic Sans MS" panose="030F0702030302020204" pitchFamily="66" charset="0"/>
            </a:endParaRPr>
          </a:p>
        </p:txBody>
      </p:sp>
      <p:pic>
        <p:nvPicPr>
          <p:cNvPr id="5" name="Picture 4">
            <a:extLst>
              <a:ext uri="{FF2B5EF4-FFF2-40B4-BE49-F238E27FC236}">
                <a16:creationId xmlns:a16="http://schemas.microsoft.com/office/drawing/2014/main" id="{B673AA99-209F-018E-65CF-D9A828FC77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50854"/>
            <a:ext cx="914402" cy="914402"/>
          </a:xfrm>
          <a:prstGeom prst="rect">
            <a:avLst/>
          </a:prstGeom>
        </p:spPr>
      </p:pic>
      <p:pic>
        <p:nvPicPr>
          <p:cNvPr id="6" name="Picture 5">
            <a:extLst>
              <a:ext uri="{FF2B5EF4-FFF2-40B4-BE49-F238E27FC236}">
                <a16:creationId xmlns:a16="http://schemas.microsoft.com/office/drawing/2014/main" id="{D330D84C-5244-4E0C-1DAB-D719D26EAE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133" y="350854"/>
            <a:ext cx="914402" cy="914402"/>
          </a:xfrm>
          <a:prstGeom prst="rect">
            <a:avLst/>
          </a:prstGeom>
        </p:spPr>
      </p:pic>
      <p:pic>
        <p:nvPicPr>
          <p:cNvPr id="7" name="Picture 6">
            <a:extLst>
              <a:ext uri="{FF2B5EF4-FFF2-40B4-BE49-F238E27FC236}">
                <a16:creationId xmlns:a16="http://schemas.microsoft.com/office/drawing/2014/main" id="{5BBD8697-74AE-FBA9-E0D2-B9A79CA72A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133" y="5905498"/>
            <a:ext cx="914402" cy="914402"/>
          </a:xfrm>
          <a:prstGeom prst="rect">
            <a:avLst/>
          </a:prstGeom>
        </p:spPr>
      </p:pic>
      <p:pic>
        <p:nvPicPr>
          <p:cNvPr id="8" name="Picture 7">
            <a:extLst>
              <a:ext uri="{FF2B5EF4-FFF2-40B4-BE49-F238E27FC236}">
                <a16:creationId xmlns:a16="http://schemas.microsoft.com/office/drawing/2014/main" id="{B55A2ABF-5E5E-7925-6A52-AD9A87A116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5905498"/>
            <a:ext cx="914402" cy="914402"/>
          </a:xfrm>
          <a:prstGeom prst="rect">
            <a:avLst/>
          </a:prstGeom>
        </p:spPr>
      </p:pic>
    </p:spTree>
    <p:extLst>
      <p:ext uri="{BB962C8B-B14F-4D97-AF65-F5344CB8AC3E}">
        <p14:creationId xmlns:p14="http://schemas.microsoft.com/office/powerpoint/2010/main" val="28296307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72635" y="1265256"/>
            <a:ext cx="8961966" cy="3880773"/>
          </a:xfrm>
        </p:spPr>
        <p:txBody>
          <a:bodyPr>
            <a:normAutofit fontScale="77500" lnSpcReduction="20000"/>
          </a:bodyPr>
          <a:lstStyle/>
          <a:p>
            <a:r>
              <a:rPr lang="en-GB" sz="3300" dirty="0">
                <a:solidFill>
                  <a:schemeClr val="tx1"/>
                </a:solidFill>
                <a:latin typeface="Comic Sans MS" panose="030F0702030302020204" pitchFamily="66" charset="0"/>
              </a:rPr>
              <a:t>We operate an open door policy and are always available to support and help </a:t>
            </a:r>
            <a:r>
              <a:rPr lang="en-GB" sz="3300" dirty="0" smtClean="0">
                <a:solidFill>
                  <a:schemeClr val="tx1"/>
                </a:solidFill>
                <a:latin typeface="Comic Sans MS" panose="030F0702030302020204" pitchFamily="66" charset="0"/>
              </a:rPr>
              <a:t>you </a:t>
            </a:r>
            <a:r>
              <a:rPr lang="en-GB" sz="3300" dirty="0">
                <a:solidFill>
                  <a:schemeClr val="tx1"/>
                </a:solidFill>
                <a:latin typeface="Comic Sans MS" panose="030F0702030302020204" pitchFamily="66" charset="0"/>
              </a:rPr>
              <a:t>as a family in anyway we possibly can. </a:t>
            </a:r>
          </a:p>
          <a:p>
            <a:endParaRPr lang="en-GB" sz="3300" dirty="0">
              <a:solidFill>
                <a:schemeClr val="tx1"/>
              </a:solidFill>
              <a:latin typeface="Comic Sans MS" panose="030F0702030302020204" pitchFamily="66" charset="0"/>
            </a:endParaRPr>
          </a:p>
          <a:p>
            <a:r>
              <a:rPr lang="en-GB" sz="3300" dirty="0">
                <a:solidFill>
                  <a:schemeClr val="tx1"/>
                </a:solidFill>
                <a:latin typeface="Comic Sans MS" panose="030F0702030302020204" pitchFamily="66" charset="0"/>
              </a:rPr>
              <a:t>This could be sign posting for support or meeting to discuss ways in which we as a school can support your child on their educational journey.</a:t>
            </a:r>
          </a:p>
          <a:p>
            <a:endParaRPr lang="en-GB" sz="3300" dirty="0">
              <a:solidFill>
                <a:schemeClr val="tx1"/>
              </a:solidFill>
              <a:latin typeface="Comic Sans MS" panose="030F0702030302020204" pitchFamily="66" charset="0"/>
            </a:endParaRPr>
          </a:p>
          <a:p>
            <a:r>
              <a:rPr lang="en-GB" sz="3300" dirty="0">
                <a:solidFill>
                  <a:schemeClr val="tx1"/>
                </a:solidFill>
                <a:latin typeface="Comic Sans MS" panose="030F0702030302020204" pitchFamily="66" charset="0"/>
              </a:rPr>
              <a:t>All information is shared amongst the team within the class.</a:t>
            </a:r>
          </a:p>
          <a:p>
            <a:endParaRPr lang="en-GB" dirty="0"/>
          </a:p>
        </p:txBody>
      </p:sp>
      <p:pic>
        <p:nvPicPr>
          <p:cNvPr id="6" name="Picture 5">
            <a:extLst>
              <a:ext uri="{FF2B5EF4-FFF2-40B4-BE49-F238E27FC236}">
                <a16:creationId xmlns:a16="http://schemas.microsoft.com/office/drawing/2014/main" id="{D54552BB-39B1-4734-8D21-62C0235BF7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50854"/>
            <a:ext cx="914402" cy="914402"/>
          </a:xfrm>
          <a:prstGeom prst="rect">
            <a:avLst/>
          </a:prstGeom>
        </p:spPr>
      </p:pic>
      <p:pic>
        <p:nvPicPr>
          <p:cNvPr id="7" name="Picture 6">
            <a:extLst>
              <a:ext uri="{FF2B5EF4-FFF2-40B4-BE49-F238E27FC236}">
                <a16:creationId xmlns:a16="http://schemas.microsoft.com/office/drawing/2014/main" id="{097FC514-7A15-3E0C-9F15-7FF6B175BE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133" y="350854"/>
            <a:ext cx="914402" cy="914402"/>
          </a:xfrm>
          <a:prstGeom prst="rect">
            <a:avLst/>
          </a:prstGeom>
        </p:spPr>
      </p:pic>
      <p:pic>
        <p:nvPicPr>
          <p:cNvPr id="8" name="Picture 7">
            <a:extLst>
              <a:ext uri="{FF2B5EF4-FFF2-40B4-BE49-F238E27FC236}">
                <a16:creationId xmlns:a16="http://schemas.microsoft.com/office/drawing/2014/main" id="{00D13216-15E5-6FA2-052A-9A18145DE7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133" y="5905498"/>
            <a:ext cx="914402" cy="914402"/>
          </a:xfrm>
          <a:prstGeom prst="rect">
            <a:avLst/>
          </a:prstGeom>
        </p:spPr>
      </p:pic>
      <p:pic>
        <p:nvPicPr>
          <p:cNvPr id="9" name="Picture 8">
            <a:extLst>
              <a:ext uri="{FF2B5EF4-FFF2-40B4-BE49-F238E27FC236}">
                <a16:creationId xmlns:a16="http://schemas.microsoft.com/office/drawing/2014/main" id="{EA9B0847-7B06-47DC-BF58-E2E394F26E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5905498"/>
            <a:ext cx="914402" cy="914402"/>
          </a:xfrm>
          <a:prstGeom prst="rect">
            <a:avLst/>
          </a:prstGeom>
        </p:spPr>
      </p:pic>
    </p:spTree>
    <p:extLst>
      <p:ext uri="{BB962C8B-B14F-4D97-AF65-F5344CB8AC3E}">
        <p14:creationId xmlns:p14="http://schemas.microsoft.com/office/powerpoint/2010/main" val="35602541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400" u="sng" dirty="0">
                <a:latin typeface="Comic Sans MS" panose="030F0702030302020204" pitchFamily="66" charset="0"/>
              </a:rPr>
              <a:t>School Uniform</a:t>
            </a:r>
          </a:p>
        </p:txBody>
      </p:sp>
      <p:sp>
        <p:nvSpPr>
          <p:cNvPr id="3" name="Content Placeholder 2"/>
          <p:cNvSpPr>
            <a:spLocks noGrp="1"/>
          </p:cNvSpPr>
          <p:nvPr>
            <p:ph idx="1"/>
          </p:nvPr>
        </p:nvSpPr>
        <p:spPr>
          <a:xfrm>
            <a:off x="361950" y="1529542"/>
            <a:ext cx="9315450" cy="1899457"/>
          </a:xfrm>
        </p:spPr>
        <p:txBody>
          <a:bodyPr>
            <a:normAutofit fontScale="92500" lnSpcReduction="10000"/>
          </a:bodyPr>
          <a:lstStyle/>
          <a:p>
            <a:r>
              <a:rPr lang="en-GB" sz="2400" dirty="0">
                <a:solidFill>
                  <a:schemeClr val="tx1"/>
                </a:solidFill>
                <a:latin typeface="Comic Sans MS" panose="030F0702030302020204" pitchFamily="66" charset="0"/>
              </a:rPr>
              <a:t>We expect every child to wear the St Oswald’s school uniform. If for any reason you are struggling then we have preloved uniform available in school.</a:t>
            </a:r>
          </a:p>
          <a:p>
            <a:endParaRPr lang="en-GB" sz="2400" dirty="0">
              <a:solidFill>
                <a:schemeClr val="tx1"/>
              </a:solidFill>
              <a:latin typeface="Comic Sans MS" panose="030F0702030302020204" pitchFamily="66" charset="0"/>
            </a:endParaRPr>
          </a:p>
          <a:p>
            <a:r>
              <a:rPr lang="en-GB" sz="2400" dirty="0">
                <a:solidFill>
                  <a:schemeClr val="tx1"/>
                </a:solidFill>
                <a:latin typeface="Comic Sans MS" panose="030F0702030302020204" pitchFamily="66" charset="0"/>
              </a:rPr>
              <a:t> Please see Miss Simons.</a:t>
            </a:r>
          </a:p>
        </p:txBody>
      </p:sp>
      <p:pic>
        <p:nvPicPr>
          <p:cNvPr id="3074" name="Picture 2" descr="https://www.stoswaldsschool.co.uk/wp-content/uploads/2017/04/IMG_7828-300x2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334" y="3429000"/>
            <a:ext cx="3486150" cy="232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1" descr="https://www.stoswaldsschool.co.uk/wp-content/uploads/2017/04/IMG_7826-1-300x2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9000" y="3428999"/>
            <a:ext cx="3655002" cy="243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F42D9198-7835-7169-8F0B-FA8CF62E81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25694" y="350854"/>
            <a:ext cx="914402" cy="914402"/>
          </a:xfrm>
          <a:prstGeom prst="rect">
            <a:avLst/>
          </a:prstGeom>
        </p:spPr>
      </p:pic>
      <p:pic>
        <p:nvPicPr>
          <p:cNvPr id="8" name="Picture 7">
            <a:extLst>
              <a:ext uri="{FF2B5EF4-FFF2-40B4-BE49-F238E27FC236}">
                <a16:creationId xmlns:a16="http://schemas.microsoft.com/office/drawing/2014/main" id="{2266E67C-9C82-A1EE-5BAE-870096F28B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0133" y="350854"/>
            <a:ext cx="914402" cy="914402"/>
          </a:xfrm>
          <a:prstGeom prst="rect">
            <a:avLst/>
          </a:prstGeom>
        </p:spPr>
      </p:pic>
      <p:pic>
        <p:nvPicPr>
          <p:cNvPr id="9" name="Picture 8">
            <a:extLst>
              <a:ext uri="{FF2B5EF4-FFF2-40B4-BE49-F238E27FC236}">
                <a16:creationId xmlns:a16="http://schemas.microsoft.com/office/drawing/2014/main" id="{B4C26C00-C4AF-1EC4-B985-A4E1627E30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0133" y="5905498"/>
            <a:ext cx="914402" cy="914402"/>
          </a:xfrm>
          <a:prstGeom prst="rect">
            <a:avLst/>
          </a:prstGeom>
        </p:spPr>
      </p:pic>
      <p:pic>
        <p:nvPicPr>
          <p:cNvPr id="10" name="Picture 9">
            <a:extLst>
              <a:ext uri="{FF2B5EF4-FFF2-40B4-BE49-F238E27FC236}">
                <a16:creationId xmlns:a16="http://schemas.microsoft.com/office/drawing/2014/main" id="{21DC43B2-696A-56DC-63F0-280A8CCAA8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25694" y="5905498"/>
            <a:ext cx="914402" cy="914402"/>
          </a:xfrm>
          <a:prstGeom prst="rect">
            <a:avLst/>
          </a:prstGeom>
        </p:spPr>
      </p:pic>
    </p:spTree>
    <p:extLst>
      <p:ext uri="{BB962C8B-B14F-4D97-AF65-F5344CB8AC3E}">
        <p14:creationId xmlns:p14="http://schemas.microsoft.com/office/powerpoint/2010/main" val="38421227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34535" y="647700"/>
            <a:ext cx="9611248" cy="6172200"/>
          </a:xfrm>
        </p:spPr>
        <p:txBody>
          <a:bodyPr>
            <a:normAutofit/>
          </a:bodyPr>
          <a:lstStyle/>
          <a:p>
            <a:r>
              <a:rPr lang="en-GB" b="1" dirty="0">
                <a:solidFill>
                  <a:schemeClr val="tx1"/>
                </a:solidFill>
                <a:latin typeface="Comic Sans MS" panose="030F0702030302020204" pitchFamily="66" charset="0"/>
              </a:rPr>
              <a:t>Essential</a:t>
            </a:r>
            <a:r>
              <a:rPr lang="en-GB" dirty="0">
                <a:solidFill>
                  <a:schemeClr val="tx1"/>
                </a:solidFill>
                <a:latin typeface="Comic Sans MS" panose="030F0702030302020204" pitchFamily="66" charset="0"/>
              </a:rPr>
              <a:t> jumper or cardigan (embroidered with the primary school logo) £10.50</a:t>
            </a:r>
          </a:p>
          <a:p>
            <a:r>
              <a:rPr lang="en-GB" b="1" dirty="0">
                <a:solidFill>
                  <a:schemeClr val="tx1"/>
                </a:solidFill>
                <a:latin typeface="Comic Sans MS" panose="030F0702030302020204" pitchFamily="66" charset="0"/>
              </a:rPr>
              <a:t>Essential</a:t>
            </a:r>
            <a:r>
              <a:rPr lang="en-GB" dirty="0">
                <a:solidFill>
                  <a:schemeClr val="tx1"/>
                </a:solidFill>
                <a:latin typeface="Comic Sans MS" panose="030F0702030302020204" pitchFamily="66" charset="0"/>
              </a:rPr>
              <a:t> Polo Shirt (embroidered with the primary school logo) £6.50 </a:t>
            </a:r>
          </a:p>
          <a:p>
            <a:r>
              <a:rPr lang="en-GB" b="1" dirty="0">
                <a:solidFill>
                  <a:schemeClr val="tx1"/>
                </a:solidFill>
                <a:latin typeface="Comic Sans MS" panose="030F0702030302020204" pitchFamily="66" charset="0"/>
              </a:rPr>
              <a:t>(No Woollen or navy cardigans)</a:t>
            </a:r>
          </a:p>
          <a:p>
            <a:r>
              <a:rPr lang="en-GB" dirty="0">
                <a:solidFill>
                  <a:schemeClr val="tx1"/>
                </a:solidFill>
                <a:latin typeface="Comic Sans MS" panose="030F0702030302020204" pitchFamily="66" charset="0"/>
              </a:rPr>
              <a:t>Button Fronted Gingham Dress (embroidered with the primary school logo) £15.00</a:t>
            </a:r>
          </a:p>
          <a:p>
            <a:r>
              <a:rPr lang="en-GB" dirty="0">
                <a:solidFill>
                  <a:schemeClr val="tx1"/>
                </a:solidFill>
                <a:latin typeface="Comic Sans MS" panose="030F0702030302020204" pitchFamily="66" charset="0"/>
              </a:rPr>
              <a:t>Fleece Jacket (embroidered with the primary school logo)  £13.00</a:t>
            </a:r>
          </a:p>
          <a:p>
            <a:endParaRPr lang="en-GB" dirty="0">
              <a:solidFill>
                <a:schemeClr val="tx1"/>
              </a:solidFill>
              <a:latin typeface="Comic Sans MS" panose="030F0702030302020204" pitchFamily="66" charset="0"/>
            </a:endParaRPr>
          </a:p>
          <a:p>
            <a:r>
              <a:rPr lang="en-GB" b="1" u="sng" dirty="0">
                <a:solidFill>
                  <a:schemeClr val="tx1"/>
                </a:solidFill>
                <a:latin typeface="Comic Sans MS" panose="030F0702030302020204" pitchFamily="66" charset="0"/>
              </a:rPr>
              <a:t>Other items of clothing </a:t>
            </a:r>
            <a:r>
              <a:rPr lang="en-GB" dirty="0">
                <a:solidFill>
                  <a:schemeClr val="tx1"/>
                </a:solidFill>
                <a:latin typeface="Comic Sans MS" panose="030F0702030302020204" pitchFamily="66" charset="0"/>
              </a:rPr>
              <a:t>(this is not able to be purchased in school)</a:t>
            </a:r>
          </a:p>
          <a:p>
            <a:pPr lvl="0"/>
            <a:r>
              <a:rPr lang="en-GB" dirty="0">
                <a:solidFill>
                  <a:schemeClr val="tx1"/>
                </a:solidFill>
                <a:latin typeface="Comic Sans MS" panose="030F0702030302020204" pitchFamily="66" charset="0"/>
              </a:rPr>
              <a:t>Girls to wear grey tights or grey socks/white socks (no patterned tights)</a:t>
            </a:r>
          </a:p>
          <a:p>
            <a:pPr lvl="0"/>
            <a:r>
              <a:rPr lang="en-GB" dirty="0">
                <a:solidFill>
                  <a:schemeClr val="tx1"/>
                </a:solidFill>
                <a:latin typeface="Comic Sans MS" panose="030F0702030302020204" pitchFamily="66" charset="0"/>
              </a:rPr>
              <a:t>Girls to wear </a:t>
            </a:r>
            <a:r>
              <a:rPr lang="en-GB" b="1" dirty="0">
                <a:solidFill>
                  <a:schemeClr val="tx1"/>
                </a:solidFill>
                <a:latin typeface="Comic Sans MS" panose="030F0702030302020204" pitchFamily="66" charset="0"/>
              </a:rPr>
              <a:t>GREY</a:t>
            </a:r>
            <a:r>
              <a:rPr lang="en-GB" dirty="0">
                <a:solidFill>
                  <a:schemeClr val="tx1"/>
                </a:solidFill>
                <a:latin typeface="Comic Sans MS" panose="030F0702030302020204" pitchFamily="66" charset="0"/>
              </a:rPr>
              <a:t> skirts, shorts, pinafore dress or trousers </a:t>
            </a:r>
            <a:r>
              <a:rPr lang="en-GB" b="1" dirty="0">
                <a:solidFill>
                  <a:schemeClr val="tx1"/>
                </a:solidFill>
                <a:latin typeface="Comic Sans MS" panose="030F0702030302020204" pitchFamily="66" charset="0"/>
              </a:rPr>
              <a:t>(NOT Black or blue)</a:t>
            </a:r>
          </a:p>
          <a:p>
            <a:pPr lvl="0"/>
            <a:r>
              <a:rPr lang="en-GB" dirty="0">
                <a:solidFill>
                  <a:schemeClr val="tx1"/>
                </a:solidFill>
                <a:latin typeface="Comic Sans MS" panose="030F0702030302020204" pitchFamily="66" charset="0"/>
              </a:rPr>
              <a:t>Boys to wear </a:t>
            </a:r>
            <a:r>
              <a:rPr lang="en-GB" b="1" dirty="0">
                <a:solidFill>
                  <a:schemeClr val="tx1"/>
                </a:solidFill>
                <a:latin typeface="Comic Sans MS" panose="030F0702030302020204" pitchFamily="66" charset="0"/>
              </a:rPr>
              <a:t>GREY</a:t>
            </a:r>
            <a:r>
              <a:rPr lang="en-GB" dirty="0">
                <a:solidFill>
                  <a:schemeClr val="tx1"/>
                </a:solidFill>
                <a:latin typeface="Comic Sans MS" panose="030F0702030302020204" pitchFamily="66" charset="0"/>
              </a:rPr>
              <a:t> trousers or shorts </a:t>
            </a:r>
            <a:r>
              <a:rPr lang="en-GB" b="1" dirty="0">
                <a:solidFill>
                  <a:schemeClr val="tx1"/>
                </a:solidFill>
                <a:latin typeface="Comic Sans MS" panose="030F0702030302020204" pitchFamily="66" charset="0"/>
              </a:rPr>
              <a:t>(NOT black or blue)</a:t>
            </a:r>
          </a:p>
          <a:p>
            <a:pPr lvl="0"/>
            <a:r>
              <a:rPr lang="en-GB" dirty="0">
                <a:solidFill>
                  <a:schemeClr val="tx1"/>
                </a:solidFill>
                <a:latin typeface="Comic Sans MS" panose="030F0702030302020204" pitchFamily="66" charset="0"/>
              </a:rPr>
              <a:t>Boys to wear </a:t>
            </a:r>
            <a:r>
              <a:rPr lang="en-GB" b="1" dirty="0">
                <a:solidFill>
                  <a:schemeClr val="tx1"/>
                </a:solidFill>
                <a:latin typeface="Comic Sans MS" panose="030F0702030302020204" pitchFamily="66" charset="0"/>
              </a:rPr>
              <a:t>GREY</a:t>
            </a:r>
            <a:r>
              <a:rPr lang="en-GB" dirty="0">
                <a:solidFill>
                  <a:schemeClr val="tx1"/>
                </a:solidFill>
                <a:latin typeface="Comic Sans MS" panose="030F0702030302020204" pitchFamily="66" charset="0"/>
              </a:rPr>
              <a:t> socks</a:t>
            </a:r>
          </a:p>
          <a:p>
            <a:pPr lvl="0"/>
            <a:r>
              <a:rPr lang="en-GB" dirty="0">
                <a:solidFill>
                  <a:schemeClr val="tx1"/>
                </a:solidFill>
                <a:latin typeface="Comic Sans MS" panose="030F0702030302020204" pitchFamily="66" charset="0"/>
              </a:rPr>
              <a:t>Boys to wear leather black school shoes </a:t>
            </a:r>
            <a:r>
              <a:rPr lang="en-GB" b="1" dirty="0">
                <a:solidFill>
                  <a:schemeClr val="tx1"/>
                </a:solidFill>
                <a:latin typeface="Comic Sans MS" panose="030F0702030302020204" pitchFamily="66" charset="0"/>
              </a:rPr>
              <a:t>(no canvas shoes or trainers or boots)</a:t>
            </a:r>
          </a:p>
          <a:p>
            <a:pPr lvl="0"/>
            <a:r>
              <a:rPr lang="en-GB" dirty="0">
                <a:solidFill>
                  <a:schemeClr val="tx1"/>
                </a:solidFill>
                <a:latin typeface="Comic Sans MS" panose="030F0702030302020204" pitchFamily="66" charset="0"/>
              </a:rPr>
              <a:t>Girls to wear black leather/patent shoes (</a:t>
            </a:r>
            <a:r>
              <a:rPr lang="en-GB" b="1" dirty="0">
                <a:solidFill>
                  <a:schemeClr val="tx1"/>
                </a:solidFill>
                <a:latin typeface="Comic Sans MS" panose="030F0702030302020204" pitchFamily="66" charset="0"/>
              </a:rPr>
              <a:t>no canvas shoes, trainers or open toed sandals or boots.)</a:t>
            </a:r>
          </a:p>
          <a:p>
            <a:pPr lvl="0"/>
            <a:r>
              <a:rPr lang="en-GB" b="1" dirty="0">
                <a:solidFill>
                  <a:schemeClr val="tx1"/>
                </a:solidFill>
                <a:latin typeface="Comic Sans MS" panose="030F0702030302020204" pitchFamily="66" charset="0"/>
              </a:rPr>
              <a:t>In Infants please can you ensure children have Velcro shoes not laces or buckles</a:t>
            </a:r>
          </a:p>
          <a:p>
            <a:endParaRPr lang="en-GB" dirty="0"/>
          </a:p>
        </p:txBody>
      </p:sp>
      <p:pic>
        <p:nvPicPr>
          <p:cNvPr id="5" name="Picture 4">
            <a:extLst>
              <a:ext uri="{FF2B5EF4-FFF2-40B4-BE49-F238E27FC236}">
                <a16:creationId xmlns:a16="http://schemas.microsoft.com/office/drawing/2014/main" id="{181EED12-28E0-87D6-2E52-4F8C34A27D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50854"/>
            <a:ext cx="914402" cy="914402"/>
          </a:xfrm>
          <a:prstGeom prst="rect">
            <a:avLst/>
          </a:prstGeom>
        </p:spPr>
      </p:pic>
      <p:pic>
        <p:nvPicPr>
          <p:cNvPr id="6" name="Picture 5">
            <a:extLst>
              <a:ext uri="{FF2B5EF4-FFF2-40B4-BE49-F238E27FC236}">
                <a16:creationId xmlns:a16="http://schemas.microsoft.com/office/drawing/2014/main" id="{B38A82AB-FEA8-0319-C915-1BA5AF5A05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133" y="350854"/>
            <a:ext cx="914402" cy="914402"/>
          </a:xfrm>
          <a:prstGeom prst="rect">
            <a:avLst/>
          </a:prstGeom>
        </p:spPr>
      </p:pic>
      <p:pic>
        <p:nvPicPr>
          <p:cNvPr id="7" name="Picture 6">
            <a:extLst>
              <a:ext uri="{FF2B5EF4-FFF2-40B4-BE49-F238E27FC236}">
                <a16:creationId xmlns:a16="http://schemas.microsoft.com/office/drawing/2014/main" id="{1DC68BEE-15D2-071E-A4E7-A744B447EE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133" y="5905498"/>
            <a:ext cx="914402" cy="914402"/>
          </a:xfrm>
          <a:prstGeom prst="rect">
            <a:avLst/>
          </a:prstGeom>
        </p:spPr>
      </p:pic>
      <p:pic>
        <p:nvPicPr>
          <p:cNvPr id="8" name="Picture 7">
            <a:extLst>
              <a:ext uri="{FF2B5EF4-FFF2-40B4-BE49-F238E27FC236}">
                <a16:creationId xmlns:a16="http://schemas.microsoft.com/office/drawing/2014/main" id="{FD4C97A2-5E78-0A2E-608E-FB42C645FC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5905498"/>
            <a:ext cx="914402" cy="914402"/>
          </a:xfrm>
          <a:prstGeom prst="rect">
            <a:avLst/>
          </a:prstGeom>
        </p:spPr>
      </p:pic>
    </p:spTree>
    <p:extLst>
      <p:ext uri="{BB962C8B-B14F-4D97-AF65-F5344CB8AC3E}">
        <p14:creationId xmlns:p14="http://schemas.microsoft.com/office/powerpoint/2010/main" val="18110646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7595BB-B23F-C87C-3219-29202ACBC212}"/>
              </a:ext>
            </a:extLst>
          </p:cNvPr>
          <p:cNvSpPr>
            <a:spLocks noGrp="1"/>
          </p:cNvSpPr>
          <p:nvPr>
            <p:ph idx="1"/>
          </p:nvPr>
        </p:nvSpPr>
        <p:spPr>
          <a:xfrm>
            <a:off x="143934" y="440109"/>
            <a:ext cx="10143066" cy="3880773"/>
          </a:xfrm>
        </p:spPr>
        <p:txBody>
          <a:bodyPr>
            <a:normAutofit/>
          </a:bodyPr>
          <a:lstStyle/>
          <a:p>
            <a:pPr marL="0" indent="0" algn="ctr">
              <a:buNone/>
            </a:pPr>
            <a:r>
              <a:rPr lang="en-GB" sz="7200" u="sng" dirty="0">
                <a:latin typeface="Comic Sans MS" panose="030F0702030302020204" pitchFamily="66" charset="0"/>
              </a:rPr>
              <a:t>Thank you for listening!</a:t>
            </a:r>
          </a:p>
          <a:p>
            <a:pPr marL="0" indent="0" algn="ctr">
              <a:buNone/>
            </a:pPr>
            <a:endParaRPr lang="en-GB" sz="6000" dirty="0">
              <a:latin typeface="Comic Sans MS" panose="030F0702030302020204" pitchFamily="66" charset="0"/>
            </a:endParaRPr>
          </a:p>
          <a:p>
            <a:pPr marL="0" indent="0" algn="ctr">
              <a:buNone/>
            </a:pPr>
            <a:endParaRPr lang="en-GB" sz="6000" dirty="0">
              <a:latin typeface="Comic Sans MS" panose="030F0702030302020204" pitchFamily="66" charset="0"/>
            </a:endParaRPr>
          </a:p>
        </p:txBody>
      </p:sp>
      <p:sp>
        <p:nvSpPr>
          <p:cNvPr id="6" name="TextBox 5">
            <a:extLst>
              <a:ext uri="{FF2B5EF4-FFF2-40B4-BE49-F238E27FC236}">
                <a16:creationId xmlns:a16="http://schemas.microsoft.com/office/drawing/2014/main" id="{CF92816F-2C2B-EEBA-D9FE-A41205ED1909}"/>
              </a:ext>
            </a:extLst>
          </p:cNvPr>
          <p:cNvSpPr txBox="1"/>
          <p:nvPr/>
        </p:nvSpPr>
        <p:spPr>
          <a:xfrm>
            <a:off x="1537142" y="3429000"/>
            <a:ext cx="7054407" cy="1200329"/>
          </a:xfrm>
          <a:prstGeom prst="rect">
            <a:avLst/>
          </a:prstGeom>
          <a:noFill/>
        </p:spPr>
        <p:txBody>
          <a:bodyPr wrap="square">
            <a:spAutoFit/>
          </a:bodyPr>
          <a:lstStyle/>
          <a:p>
            <a:pPr marL="0" indent="0" algn="ctr">
              <a:buNone/>
            </a:pPr>
            <a:r>
              <a:rPr lang="en-GB" sz="3600" dirty="0">
                <a:latin typeface="Comic Sans MS" panose="030F0702030302020204" pitchFamily="66" charset="0"/>
              </a:rPr>
              <a:t>We are looking forward to helping your child grow!</a:t>
            </a:r>
          </a:p>
        </p:txBody>
      </p:sp>
      <p:pic>
        <p:nvPicPr>
          <p:cNvPr id="7" name="Picture 6">
            <a:extLst>
              <a:ext uri="{FF2B5EF4-FFF2-40B4-BE49-F238E27FC236}">
                <a16:creationId xmlns:a16="http://schemas.microsoft.com/office/drawing/2014/main" id="{58BABE9B-7169-22B8-981C-014822AB87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50854"/>
            <a:ext cx="914402" cy="914402"/>
          </a:xfrm>
          <a:prstGeom prst="rect">
            <a:avLst/>
          </a:prstGeom>
        </p:spPr>
      </p:pic>
      <p:pic>
        <p:nvPicPr>
          <p:cNvPr id="8" name="Picture 7">
            <a:extLst>
              <a:ext uri="{FF2B5EF4-FFF2-40B4-BE49-F238E27FC236}">
                <a16:creationId xmlns:a16="http://schemas.microsoft.com/office/drawing/2014/main" id="{833DAF55-E4D0-FE92-8376-772757F288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133" y="350854"/>
            <a:ext cx="914402" cy="914402"/>
          </a:xfrm>
          <a:prstGeom prst="rect">
            <a:avLst/>
          </a:prstGeom>
        </p:spPr>
      </p:pic>
      <p:pic>
        <p:nvPicPr>
          <p:cNvPr id="9" name="Picture 8">
            <a:extLst>
              <a:ext uri="{FF2B5EF4-FFF2-40B4-BE49-F238E27FC236}">
                <a16:creationId xmlns:a16="http://schemas.microsoft.com/office/drawing/2014/main" id="{4479CB12-1F49-F06C-CD0F-F47920CE80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133" y="5905498"/>
            <a:ext cx="914402" cy="914402"/>
          </a:xfrm>
          <a:prstGeom prst="rect">
            <a:avLst/>
          </a:prstGeom>
        </p:spPr>
      </p:pic>
      <p:pic>
        <p:nvPicPr>
          <p:cNvPr id="10" name="Picture 9">
            <a:extLst>
              <a:ext uri="{FF2B5EF4-FFF2-40B4-BE49-F238E27FC236}">
                <a16:creationId xmlns:a16="http://schemas.microsoft.com/office/drawing/2014/main" id="{A6B1661F-34B5-A8E5-5111-304D1F1FA0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5905498"/>
            <a:ext cx="914402" cy="914402"/>
          </a:xfrm>
          <a:prstGeom prst="rect">
            <a:avLst/>
          </a:prstGeom>
        </p:spPr>
      </p:pic>
    </p:spTree>
    <p:extLst>
      <p:ext uri="{BB962C8B-B14F-4D97-AF65-F5344CB8AC3E}">
        <p14:creationId xmlns:p14="http://schemas.microsoft.com/office/powerpoint/2010/main" val="242047033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649FE7EE813BC42A62D228DF04E749F" ma:contentTypeVersion="18" ma:contentTypeDescription="Create a new document." ma:contentTypeScope="" ma:versionID="21ce21b1d4ff2e6498e9d6cee1bd5441">
  <xsd:schema xmlns:xsd="http://www.w3.org/2001/XMLSchema" xmlns:xs="http://www.w3.org/2001/XMLSchema" xmlns:p="http://schemas.microsoft.com/office/2006/metadata/properties" xmlns:ns3="c1949afd-ee9b-4e37-9cbf-75bb42048334" xmlns:ns4="9aec9760-0c78-4a95-a274-d126cab3eff9" targetNamespace="http://schemas.microsoft.com/office/2006/metadata/properties" ma:root="true" ma:fieldsID="d5cf41a37a944cc71a10bdef24d89bec" ns3:_="" ns4:_="">
    <xsd:import namespace="c1949afd-ee9b-4e37-9cbf-75bb42048334"/>
    <xsd:import namespace="9aec9760-0c78-4a95-a274-d126cab3eff9"/>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AutoKeyPoints" minOccurs="0"/>
                <xsd:element ref="ns3:MediaServiceKeyPoints" minOccurs="0"/>
                <xsd:element ref="ns4:SharedWithUsers" minOccurs="0"/>
                <xsd:element ref="ns4:SharedWithDetails" minOccurs="0"/>
                <xsd:element ref="ns4:SharingHintHash" minOccurs="0"/>
                <xsd:element ref="ns3:MediaServiceGenerationTime" minOccurs="0"/>
                <xsd:element ref="ns3:MediaServiceEventHashCode"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949afd-ee9b-4e37-9cbf-75bb4204833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ec9760-0c78-4a95-a274-d126cab3eff9"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c1949afd-ee9b-4e37-9cbf-75bb4204833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E260E93-8022-4134-AE6C-D4F0F0DF93C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1949afd-ee9b-4e37-9cbf-75bb42048334"/>
    <ds:schemaRef ds:uri="9aec9760-0c78-4a95-a274-d126cab3eff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BC40443-4995-4852-91D5-2F1204DDB7DE}">
  <ds:schemaRefs>
    <ds:schemaRef ds:uri="http://purl.org/dc/elements/1.1/"/>
    <ds:schemaRef ds:uri="http://schemas.microsoft.com/office/2006/metadata/properties"/>
    <ds:schemaRef ds:uri="9aec9760-0c78-4a95-a274-d126cab3eff9"/>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c1949afd-ee9b-4e37-9cbf-75bb42048334"/>
    <ds:schemaRef ds:uri="http://www.w3.org/XML/1998/namespace"/>
    <ds:schemaRef ds:uri="http://purl.org/dc/dcmitype/"/>
  </ds:schemaRefs>
</ds:datastoreItem>
</file>

<file path=customXml/itemProps3.xml><?xml version="1.0" encoding="utf-8"?>
<ds:datastoreItem xmlns:ds="http://schemas.openxmlformats.org/officeDocument/2006/customXml" ds:itemID="{757D343A-C321-426D-8492-13117FD0293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135</TotalTime>
  <Words>1378</Words>
  <Application>Microsoft Office PowerPoint</Application>
  <PresentationFormat>Widescreen</PresentationFormat>
  <Paragraphs>128</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Comic Sans MS</vt:lpstr>
      <vt:lpstr>Optima ExtraBlack</vt:lpstr>
      <vt:lpstr>Times New Roman</vt:lpstr>
      <vt:lpstr>Trebuchet MS</vt:lpstr>
      <vt:lpstr>Wingdings 3</vt:lpstr>
      <vt:lpstr>Facet</vt:lpstr>
      <vt:lpstr>Welcome to Year 2   </vt:lpstr>
      <vt:lpstr>Meet the Year 2 Team</vt:lpstr>
      <vt:lpstr>School Vision and Values</vt:lpstr>
      <vt:lpstr>Beginning and end of the school day</vt:lpstr>
      <vt:lpstr>School day</vt:lpstr>
      <vt:lpstr>Break time and Lunchtime</vt:lpstr>
      <vt:lpstr>Attendance</vt:lpstr>
      <vt:lpstr>Attendance ladder</vt:lpstr>
      <vt:lpstr>Behaviour and Rewards </vt:lpstr>
      <vt:lpstr>Homework</vt:lpstr>
      <vt:lpstr>PE</vt:lpstr>
      <vt:lpstr>Topics </vt:lpstr>
      <vt:lpstr>Additional information </vt:lpstr>
      <vt:lpstr>PowerPoint Presentation</vt:lpstr>
      <vt:lpstr>School Uniform</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Wood, R</dc:creator>
  <cp:lastModifiedBy>Laura Fowler</cp:lastModifiedBy>
  <cp:revision>20</cp:revision>
  <dcterms:created xsi:type="dcterms:W3CDTF">2022-07-03T11:31:29Z</dcterms:created>
  <dcterms:modified xsi:type="dcterms:W3CDTF">2024-09-01T16:11:49Z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0x010100F649FE7EE813BC42A62D228DF04E749F</vt:lpwstr>
  </property>
</Properties>
</file>