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sldIdLst>
    <p:sldId id="256" r:id="rId5"/>
    <p:sldId id="281" r:id="rId6"/>
    <p:sldId id="258" r:id="rId7"/>
    <p:sldId id="259" r:id="rId8"/>
    <p:sldId id="275" r:id="rId9"/>
    <p:sldId id="276" r:id="rId10"/>
    <p:sldId id="278" r:id="rId11"/>
    <p:sldId id="261" r:id="rId12"/>
    <p:sldId id="262" r:id="rId13"/>
    <p:sldId id="263" r:id="rId14"/>
    <p:sldId id="264" r:id="rId15"/>
    <p:sldId id="282" r:id="rId16"/>
    <p:sldId id="279" r:id="rId17"/>
    <p:sldId id="267" r:id="rId18"/>
    <p:sldId id="268" r:id="rId19"/>
    <p:sldId id="269" r:id="rId20"/>
    <p:sldId id="270" r:id="rId21"/>
    <p:sldId id="271" r:id="rId22"/>
    <p:sldId id="280" r:id="rId23"/>
    <p:sldId id="283" r:id="rId24"/>
    <p:sldId id="273"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96" autoAdjust="0"/>
    <p:restoredTop sz="94660"/>
  </p:normalViewPr>
  <p:slideViewPr>
    <p:cSldViewPr snapToGrid="0">
      <p:cViewPr>
        <p:scale>
          <a:sx n="46" d="100"/>
          <a:sy n="46" d="100"/>
        </p:scale>
        <p:origin x="1578" y="6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Wood" userId="358b36af-53dc-4b74-8170-e5c867791ff9" providerId="ADAL" clId="{01CA98F7-1994-44A0-A2DE-37A415FEBC6A}"/>
    <pc:docChg chg="custSel addSld modSld">
      <pc:chgData name="Rebecca Wood" userId="358b36af-53dc-4b74-8170-e5c867791ff9" providerId="ADAL" clId="{01CA98F7-1994-44A0-A2DE-37A415FEBC6A}" dt="2025-07-02T12:16:11.208" v="2252" actId="207"/>
      <pc:docMkLst>
        <pc:docMk/>
      </pc:docMkLst>
      <pc:sldChg chg="modSp">
        <pc:chgData name="Rebecca Wood" userId="358b36af-53dc-4b74-8170-e5c867791ff9" providerId="ADAL" clId="{01CA98F7-1994-44A0-A2DE-37A415FEBC6A}" dt="2025-07-02T12:15:57.448" v="2250" actId="20577"/>
        <pc:sldMkLst>
          <pc:docMk/>
          <pc:sldMk cId="2441490745" sldId="256"/>
        </pc:sldMkLst>
        <pc:spChg chg="mod">
          <ac:chgData name="Rebecca Wood" userId="358b36af-53dc-4b74-8170-e5c867791ff9" providerId="ADAL" clId="{01CA98F7-1994-44A0-A2DE-37A415FEBC6A}" dt="2025-07-02T12:15:57.448" v="2250" actId="20577"/>
          <ac:spMkLst>
            <pc:docMk/>
            <pc:sldMk cId="2441490745" sldId="256"/>
            <ac:spMk id="3" creationId="{00000000-0000-0000-0000-000000000000}"/>
          </ac:spMkLst>
        </pc:spChg>
      </pc:sldChg>
      <pc:sldChg chg="modSp">
        <pc:chgData name="Rebecca Wood" userId="358b36af-53dc-4b74-8170-e5c867791ff9" providerId="ADAL" clId="{01CA98F7-1994-44A0-A2DE-37A415FEBC6A}" dt="2025-07-02T12:16:11.208" v="2252" actId="207"/>
        <pc:sldMkLst>
          <pc:docMk/>
          <pc:sldMk cId="1109154906" sldId="257"/>
        </pc:sldMkLst>
        <pc:spChg chg="mod">
          <ac:chgData name="Rebecca Wood" userId="358b36af-53dc-4b74-8170-e5c867791ff9" providerId="ADAL" clId="{01CA98F7-1994-44A0-A2DE-37A415FEBC6A}" dt="2025-07-02T12:16:11.208" v="2252" actId="207"/>
          <ac:spMkLst>
            <pc:docMk/>
            <pc:sldMk cId="1109154906" sldId="257"/>
            <ac:spMk id="2" creationId="{00000000-0000-0000-0000-000000000000}"/>
          </ac:spMkLst>
        </pc:spChg>
        <pc:spChg chg="mod">
          <ac:chgData name="Rebecca Wood" userId="358b36af-53dc-4b74-8170-e5c867791ff9" providerId="ADAL" clId="{01CA98F7-1994-44A0-A2DE-37A415FEBC6A}" dt="2025-07-02T12:16:08.709" v="2251" actId="207"/>
          <ac:spMkLst>
            <pc:docMk/>
            <pc:sldMk cId="1109154906" sldId="257"/>
            <ac:spMk id="3" creationId="{00000000-0000-0000-0000-000000000000}"/>
          </ac:spMkLst>
        </pc:spChg>
      </pc:sldChg>
      <pc:sldChg chg="addSp delSp modSp">
        <pc:chgData name="Rebecca Wood" userId="358b36af-53dc-4b74-8170-e5c867791ff9" providerId="ADAL" clId="{01CA98F7-1994-44A0-A2DE-37A415FEBC6A}" dt="2025-07-02T11:47:07.073" v="569" actId="14100"/>
        <pc:sldMkLst>
          <pc:docMk/>
          <pc:sldMk cId="3375889264" sldId="260"/>
        </pc:sldMkLst>
        <pc:spChg chg="mod">
          <ac:chgData name="Rebecca Wood" userId="358b36af-53dc-4b74-8170-e5c867791ff9" providerId="ADAL" clId="{01CA98F7-1994-44A0-A2DE-37A415FEBC6A}" dt="2025-07-02T11:45:40.170" v="361" actId="1076"/>
          <ac:spMkLst>
            <pc:docMk/>
            <pc:sldMk cId="3375889264" sldId="260"/>
            <ac:spMk id="2" creationId="{00000000-0000-0000-0000-000000000000}"/>
          </ac:spMkLst>
        </pc:spChg>
        <pc:spChg chg="mod">
          <ac:chgData name="Rebecca Wood" userId="358b36af-53dc-4b74-8170-e5c867791ff9" providerId="ADAL" clId="{01CA98F7-1994-44A0-A2DE-37A415FEBC6A}" dt="2025-07-02T11:45:22.653" v="358" actId="14100"/>
          <ac:spMkLst>
            <pc:docMk/>
            <pc:sldMk cId="3375889264" sldId="260"/>
            <ac:spMk id="3" creationId="{00000000-0000-0000-0000-000000000000}"/>
          </ac:spMkLst>
        </pc:spChg>
        <pc:spChg chg="add del mod">
          <ac:chgData name="Rebecca Wood" userId="358b36af-53dc-4b74-8170-e5c867791ff9" providerId="ADAL" clId="{01CA98F7-1994-44A0-A2DE-37A415FEBC6A}" dt="2025-07-02T11:46:21.706" v="384" actId="478"/>
          <ac:spMkLst>
            <pc:docMk/>
            <pc:sldMk cId="3375889264" sldId="260"/>
            <ac:spMk id="6" creationId="{B9441F69-C5EF-4AA3-8D15-2BEE965F9C3D}"/>
          </ac:spMkLst>
        </pc:spChg>
        <pc:spChg chg="add mod">
          <ac:chgData name="Rebecca Wood" userId="358b36af-53dc-4b74-8170-e5c867791ff9" providerId="ADAL" clId="{01CA98F7-1994-44A0-A2DE-37A415FEBC6A}" dt="2025-07-02T11:45:55.608" v="378" actId="14100"/>
          <ac:spMkLst>
            <pc:docMk/>
            <pc:sldMk cId="3375889264" sldId="260"/>
            <ac:spMk id="7" creationId="{F24D1778-A477-4D61-89AC-D970D4856117}"/>
          </ac:spMkLst>
        </pc:spChg>
        <pc:spChg chg="add del">
          <ac:chgData name="Rebecca Wood" userId="358b36af-53dc-4b74-8170-e5c867791ff9" providerId="ADAL" clId="{01CA98F7-1994-44A0-A2DE-37A415FEBC6A}" dt="2025-07-02T11:46:05.252" v="380"/>
          <ac:spMkLst>
            <pc:docMk/>
            <pc:sldMk cId="3375889264" sldId="260"/>
            <ac:spMk id="8" creationId="{02F9FCE3-2CBE-4BE7-BA1E-97CB81970EFB}"/>
          </ac:spMkLst>
        </pc:spChg>
        <pc:spChg chg="add mod">
          <ac:chgData name="Rebecca Wood" userId="358b36af-53dc-4b74-8170-e5c867791ff9" providerId="ADAL" clId="{01CA98F7-1994-44A0-A2DE-37A415FEBC6A}" dt="2025-07-02T11:47:07.073" v="569" actId="14100"/>
          <ac:spMkLst>
            <pc:docMk/>
            <pc:sldMk cId="3375889264" sldId="260"/>
            <ac:spMk id="9" creationId="{CB029B7E-F66A-4A7E-8B07-2C15F8E7D06A}"/>
          </ac:spMkLst>
        </pc:spChg>
        <pc:picChg chg="mod">
          <ac:chgData name="Rebecca Wood" userId="358b36af-53dc-4b74-8170-e5c867791ff9" providerId="ADAL" clId="{01CA98F7-1994-44A0-A2DE-37A415FEBC6A}" dt="2025-07-02T11:45:25.316" v="359" actId="1076"/>
          <ac:picMkLst>
            <pc:docMk/>
            <pc:sldMk cId="3375889264" sldId="260"/>
            <ac:picMk id="5" creationId="{54AC3880-2BD6-43FE-A6EE-2B7B0ACE160F}"/>
          </ac:picMkLst>
        </pc:picChg>
      </pc:sldChg>
      <pc:sldChg chg="modSp">
        <pc:chgData name="Rebecca Wood" userId="358b36af-53dc-4b74-8170-e5c867791ff9" providerId="ADAL" clId="{01CA98F7-1994-44A0-A2DE-37A415FEBC6A}" dt="2025-07-02T11:47:45.344" v="655" actId="5793"/>
        <pc:sldMkLst>
          <pc:docMk/>
          <pc:sldMk cId="2102710933" sldId="261"/>
        </pc:sldMkLst>
        <pc:spChg chg="mod">
          <ac:chgData name="Rebecca Wood" userId="358b36af-53dc-4b74-8170-e5c867791ff9" providerId="ADAL" clId="{01CA98F7-1994-44A0-A2DE-37A415FEBC6A}" dt="2025-07-02T11:47:45.344" v="655" actId="5793"/>
          <ac:spMkLst>
            <pc:docMk/>
            <pc:sldMk cId="2102710933" sldId="261"/>
            <ac:spMk id="3" creationId="{00000000-0000-0000-0000-000000000000}"/>
          </ac:spMkLst>
        </pc:spChg>
      </pc:sldChg>
      <pc:sldChg chg="modSp">
        <pc:chgData name="Rebecca Wood" userId="358b36af-53dc-4b74-8170-e5c867791ff9" providerId="ADAL" clId="{01CA98F7-1994-44A0-A2DE-37A415FEBC6A}" dt="2025-07-02T11:48:18.715" v="718" actId="20577"/>
        <pc:sldMkLst>
          <pc:docMk/>
          <pc:sldMk cId="1820343061" sldId="262"/>
        </pc:sldMkLst>
        <pc:spChg chg="mod">
          <ac:chgData name="Rebecca Wood" userId="358b36af-53dc-4b74-8170-e5c867791ff9" providerId="ADAL" clId="{01CA98F7-1994-44A0-A2DE-37A415FEBC6A}" dt="2025-07-02T11:48:18.715" v="718" actId="20577"/>
          <ac:spMkLst>
            <pc:docMk/>
            <pc:sldMk cId="1820343061" sldId="262"/>
            <ac:spMk id="3" creationId="{00000000-0000-0000-0000-000000000000}"/>
          </ac:spMkLst>
        </pc:spChg>
      </pc:sldChg>
      <pc:sldChg chg="modSp">
        <pc:chgData name="Rebecca Wood" userId="358b36af-53dc-4b74-8170-e5c867791ff9" providerId="ADAL" clId="{01CA98F7-1994-44A0-A2DE-37A415FEBC6A}" dt="2025-07-02T11:52:04.528" v="1237" actId="20577"/>
        <pc:sldMkLst>
          <pc:docMk/>
          <pc:sldMk cId="989380758" sldId="266"/>
        </pc:sldMkLst>
        <pc:spChg chg="mod">
          <ac:chgData name="Rebecca Wood" userId="358b36af-53dc-4b74-8170-e5c867791ff9" providerId="ADAL" clId="{01CA98F7-1994-44A0-A2DE-37A415FEBC6A}" dt="2025-07-02T11:52:04.528" v="1237" actId="20577"/>
          <ac:spMkLst>
            <pc:docMk/>
            <pc:sldMk cId="989380758" sldId="266"/>
            <ac:spMk id="3" creationId="{00000000-0000-0000-0000-000000000000}"/>
          </ac:spMkLst>
        </pc:spChg>
      </pc:sldChg>
      <pc:sldChg chg="modSp">
        <pc:chgData name="Rebecca Wood" userId="358b36af-53dc-4b74-8170-e5c867791ff9" providerId="ADAL" clId="{01CA98F7-1994-44A0-A2DE-37A415FEBC6A}" dt="2025-07-02T11:52:49.023" v="1247" actId="27636"/>
        <pc:sldMkLst>
          <pc:docMk/>
          <pc:sldMk cId="1705516377" sldId="267"/>
        </pc:sldMkLst>
        <pc:spChg chg="mod">
          <ac:chgData name="Rebecca Wood" userId="358b36af-53dc-4b74-8170-e5c867791ff9" providerId="ADAL" clId="{01CA98F7-1994-44A0-A2DE-37A415FEBC6A}" dt="2025-07-02T11:52:49.023" v="1247" actId="27636"/>
          <ac:spMkLst>
            <pc:docMk/>
            <pc:sldMk cId="1705516377" sldId="267"/>
            <ac:spMk id="3" creationId="{00000000-0000-0000-0000-000000000000}"/>
          </ac:spMkLst>
        </pc:spChg>
      </pc:sldChg>
      <pc:sldChg chg="modSp">
        <pc:chgData name="Rebecca Wood" userId="358b36af-53dc-4b74-8170-e5c867791ff9" providerId="ADAL" clId="{01CA98F7-1994-44A0-A2DE-37A415FEBC6A}" dt="2025-07-02T12:15:17.353" v="2248" actId="20577"/>
        <pc:sldMkLst>
          <pc:docMk/>
          <pc:sldMk cId="1126686832" sldId="271"/>
        </pc:sldMkLst>
        <pc:spChg chg="mod">
          <ac:chgData name="Rebecca Wood" userId="358b36af-53dc-4b74-8170-e5c867791ff9" providerId="ADAL" clId="{01CA98F7-1994-44A0-A2DE-37A415FEBC6A}" dt="2025-07-02T12:15:17.353" v="2248" actId="20577"/>
          <ac:spMkLst>
            <pc:docMk/>
            <pc:sldMk cId="1126686832" sldId="271"/>
            <ac:spMk id="3" creationId="{00000000-0000-0000-0000-000000000000}"/>
          </ac:spMkLst>
        </pc:spChg>
      </pc:sldChg>
      <pc:sldChg chg="modSp">
        <pc:chgData name="Rebecca Wood" userId="358b36af-53dc-4b74-8170-e5c867791ff9" providerId="ADAL" clId="{01CA98F7-1994-44A0-A2DE-37A415FEBC6A}" dt="2025-07-02T11:44:31.592" v="249" actId="20577"/>
        <pc:sldMkLst>
          <pc:docMk/>
          <pc:sldMk cId="245817927" sldId="275"/>
        </pc:sldMkLst>
        <pc:spChg chg="mod">
          <ac:chgData name="Rebecca Wood" userId="358b36af-53dc-4b74-8170-e5c867791ff9" providerId="ADAL" clId="{01CA98F7-1994-44A0-A2DE-37A415FEBC6A}" dt="2025-07-02T11:44:31.592" v="249" actId="20577"/>
          <ac:spMkLst>
            <pc:docMk/>
            <pc:sldMk cId="245817927" sldId="275"/>
            <ac:spMk id="3" creationId="{52EB1D75-578D-47D3-89F1-27CF284300C0}"/>
          </ac:spMkLst>
        </pc:spChg>
      </pc:sldChg>
      <pc:sldChg chg="addSp modSp add">
        <pc:chgData name="Rebecca Wood" userId="358b36af-53dc-4b74-8170-e5c867791ff9" providerId="ADAL" clId="{01CA98F7-1994-44A0-A2DE-37A415FEBC6A}" dt="2025-07-02T11:50:33.572" v="1127" actId="1076"/>
        <pc:sldMkLst>
          <pc:docMk/>
          <pc:sldMk cId="3010435898" sldId="278"/>
        </pc:sldMkLst>
        <pc:spChg chg="mod">
          <ac:chgData name="Rebecca Wood" userId="358b36af-53dc-4b74-8170-e5c867791ff9" providerId="ADAL" clId="{01CA98F7-1994-44A0-A2DE-37A415FEBC6A}" dt="2025-07-02T11:48:40.193" v="753" actId="20577"/>
          <ac:spMkLst>
            <pc:docMk/>
            <pc:sldMk cId="3010435898" sldId="278"/>
            <ac:spMk id="2" creationId="{998A5706-6B43-4A60-AD76-3E0898D0AD0A}"/>
          </ac:spMkLst>
        </pc:spChg>
        <pc:spChg chg="mod">
          <ac:chgData name="Rebecca Wood" userId="358b36af-53dc-4b74-8170-e5c867791ff9" providerId="ADAL" clId="{01CA98F7-1994-44A0-A2DE-37A415FEBC6A}" dt="2025-07-02T11:49:57.925" v="1125" actId="313"/>
          <ac:spMkLst>
            <pc:docMk/>
            <pc:sldMk cId="3010435898" sldId="278"/>
            <ac:spMk id="3" creationId="{B832C4F7-4515-4BDB-9221-D1729E48D723}"/>
          </ac:spMkLst>
        </pc:spChg>
        <pc:picChg chg="add mod">
          <ac:chgData name="Rebecca Wood" userId="358b36af-53dc-4b74-8170-e5c867791ff9" providerId="ADAL" clId="{01CA98F7-1994-44A0-A2DE-37A415FEBC6A}" dt="2025-07-02T11:50:33.572" v="1127" actId="1076"/>
          <ac:picMkLst>
            <pc:docMk/>
            <pc:sldMk cId="3010435898" sldId="278"/>
            <ac:picMk id="4" creationId="{80B948AB-98A2-4272-9927-0CDDF2FD79BA}"/>
          </ac:picMkLst>
        </pc:picChg>
      </pc:sldChg>
      <pc:sldChg chg="modSp add">
        <pc:chgData name="Rebecca Wood" userId="358b36af-53dc-4b74-8170-e5c867791ff9" providerId="ADAL" clId="{01CA98F7-1994-44A0-A2DE-37A415FEBC6A}" dt="2025-07-02T11:55:38.140" v="1775" actId="20577"/>
        <pc:sldMkLst>
          <pc:docMk/>
          <pc:sldMk cId="1203212289" sldId="279"/>
        </pc:sldMkLst>
        <pc:spChg chg="mod">
          <ac:chgData name="Rebecca Wood" userId="358b36af-53dc-4b74-8170-e5c867791ff9" providerId="ADAL" clId="{01CA98F7-1994-44A0-A2DE-37A415FEBC6A}" dt="2025-07-02T11:53:23.817" v="1290" actId="20577"/>
          <ac:spMkLst>
            <pc:docMk/>
            <pc:sldMk cId="1203212289" sldId="279"/>
            <ac:spMk id="2" creationId="{A4054CB3-A624-4CA3-8A8C-8463864C72A7}"/>
          </ac:spMkLst>
        </pc:spChg>
        <pc:spChg chg="mod">
          <ac:chgData name="Rebecca Wood" userId="358b36af-53dc-4b74-8170-e5c867791ff9" providerId="ADAL" clId="{01CA98F7-1994-44A0-A2DE-37A415FEBC6A}" dt="2025-07-02T11:55:38.140" v="1775" actId="20577"/>
          <ac:spMkLst>
            <pc:docMk/>
            <pc:sldMk cId="1203212289" sldId="279"/>
            <ac:spMk id="3" creationId="{269C84BC-E7BB-4430-A0DC-74B96328986C}"/>
          </ac:spMkLst>
        </pc:spChg>
      </pc:sldChg>
    </pc:docChg>
  </pc:docChgLst>
  <pc:docChgLst>
    <pc:chgData name="Rebecca Wood" userId="358b36af-53dc-4b74-8170-e5c867791ff9" providerId="ADAL" clId="{BB79CB41-1790-4C5D-8D85-6D99C1227296}"/>
    <pc:docChg chg="custSel addSld modSld">
      <pc:chgData name="Rebecca Wood" userId="358b36af-53dc-4b74-8170-e5c867791ff9" providerId="ADAL" clId="{BB79CB41-1790-4C5D-8D85-6D99C1227296}" dt="2025-07-13T14:30:25.255" v="371" actId="20577"/>
      <pc:docMkLst>
        <pc:docMk/>
      </pc:docMkLst>
      <pc:sldChg chg="modSp">
        <pc:chgData name="Rebecca Wood" userId="358b36af-53dc-4b74-8170-e5c867791ff9" providerId="ADAL" clId="{BB79CB41-1790-4C5D-8D85-6D99C1227296}" dt="2025-07-13T14:27:25.400" v="0" actId="313"/>
        <pc:sldMkLst>
          <pc:docMk/>
          <pc:sldMk cId="3010435898" sldId="278"/>
        </pc:sldMkLst>
        <pc:spChg chg="mod">
          <ac:chgData name="Rebecca Wood" userId="358b36af-53dc-4b74-8170-e5c867791ff9" providerId="ADAL" clId="{BB79CB41-1790-4C5D-8D85-6D99C1227296}" dt="2025-07-13T14:27:25.400" v="0" actId="313"/>
          <ac:spMkLst>
            <pc:docMk/>
            <pc:sldMk cId="3010435898" sldId="278"/>
            <ac:spMk id="3" creationId="{B832C4F7-4515-4BDB-9221-D1729E48D723}"/>
          </ac:spMkLst>
        </pc:spChg>
      </pc:sldChg>
      <pc:sldChg chg="modSp add">
        <pc:chgData name="Rebecca Wood" userId="358b36af-53dc-4b74-8170-e5c867791ff9" providerId="ADAL" clId="{BB79CB41-1790-4C5D-8D85-6D99C1227296}" dt="2025-07-13T14:30:25.255" v="371" actId="20577"/>
        <pc:sldMkLst>
          <pc:docMk/>
          <pc:sldMk cId="1254023583" sldId="280"/>
        </pc:sldMkLst>
        <pc:spChg chg="mod">
          <ac:chgData name="Rebecca Wood" userId="358b36af-53dc-4b74-8170-e5c867791ff9" providerId="ADAL" clId="{BB79CB41-1790-4C5D-8D85-6D99C1227296}" dt="2025-07-13T14:28:55.603" v="19" actId="20577"/>
          <ac:spMkLst>
            <pc:docMk/>
            <pc:sldMk cId="1254023583" sldId="280"/>
            <ac:spMk id="2" creationId="{1EEBF6F7-A78F-4FAA-BDDF-D5E59A7E33DB}"/>
          </ac:spMkLst>
        </pc:spChg>
        <pc:spChg chg="mod">
          <ac:chgData name="Rebecca Wood" userId="358b36af-53dc-4b74-8170-e5c867791ff9" providerId="ADAL" clId="{BB79CB41-1790-4C5D-8D85-6D99C1227296}" dt="2025-07-13T14:30:25.255" v="371" actId="20577"/>
          <ac:spMkLst>
            <pc:docMk/>
            <pc:sldMk cId="1254023583" sldId="280"/>
            <ac:spMk id="3" creationId="{C3BE6E8A-1A28-46CF-ABB6-D253BF44AAB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1843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9945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14798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5941153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40379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84704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82476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9/7/2025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925235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9/7/2025</a:t>
            </a:fld>
            <a:endParaRPr lang="en-US" dirty="0"/>
          </a:p>
        </p:txBody>
      </p:sp>
    </p:spTree>
    <p:extLst>
      <p:ext uri="{BB962C8B-B14F-4D97-AF65-F5344CB8AC3E}">
        <p14:creationId xmlns:p14="http://schemas.microsoft.com/office/powerpoint/2010/main" val="3413111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78955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347370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8324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853207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053099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937743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38860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9/7/2025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397618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409335" y="1579418"/>
            <a:ext cx="3962400" cy="3962400"/>
          </a:xfrm>
          <a:prstGeom prst="rect">
            <a:avLst/>
          </a:prstGeom>
        </p:spPr>
      </p:pic>
      <p:sp>
        <p:nvSpPr>
          <p:cNvPr id="2" name="Title 1"/>
          <p:cNvSpPr>
            <a:spLocks noGrp="1"/>
          </p:cNvSpPr>
          <p:nvPr>
            <p:ph type="ctrTitle"/>
          </p:nvPr>
        </p:nvSpPr>
        <p:spPr>
          <a:xfrm>
            <a:off x="1435023" y="3363269"/>
            <a:ext cx="7766936" cy="1646302"/>
          </a:xfrm>
        </p:spPr>
        <p:txBody>
          <a:bodyPr/>
          <a:lstStyle/>
          <a:p>
            <a:pPr algn="l"/>
            <a:r>
              <a:rPr lang="en-GB" dirty="0"/>
              <a:t>Welcome to the Academic Year 2025-2026</a:t>
            </a:r>
            <a:br>
              <a:rPr lang="en-GB" dirty="0"/>
            </a:br>
            <a:r>
              <a:rPr lang="en-GB" dirty="0"/>
              <a:t/>
            </a:r>
            <a:br>
              <a:rPr lang="en-GB" dirty="0"/>
            </a:br>
            <a:r>
              <a:rPr lang="en-GB" dirty="0"/>
              <a:t/>
            </a:r>
            <a:br>
              <a:rPr lang="en-GB" dirty="0"/>
            </a:br>
            <a:endParaRPr lang="en-GB" dirty="0"/>
          </a:p>
        </p:txBody>
      </p:sp>
      <p:sp>
        <p:nvSpPr>
          <p:cNvPr id="3" name="Subtitle 2"/>
          <p:cNvSpPr>
            <a:spLocks noGrp="1"/>
          </p:cNvSpPr>
          <p:nvPr>
            <p:ph type="subTitle" idx="1"/>
          </p:nvPr>
        </p:nvSpPr>
        <p:spPr>
          <a:xfrm>
            <a:off x="-660972" y="5938614"/>
            <a:ext cx="7766936" cy="1096899"/>
          </a:xfrm>
        </p:spPr>
        <p:txBody>
          <a:bodyPr>
            <a:normAutofit/>
          </a:bodyPr>
          <a:lstStyle/>
          <a:p>
            <a:r>
              <a:rPr lang="en-GB" sz="2000" dirty="0" smtClean="0">
                <a:solidFill>
                  <a:schemeClr val="accent2"/>
                </a:solidFill>
              </a:rPr>
              <a:t>Monday 8</a:t>
            </a:r>
            <a:r>
              <a:rPr lang="en-GB" sz="2000" baseline="30000" dirty="0" smtClean="0">
                <a:solidFill>
                  <a:schemeClr val="accent2"/>
                </a:solidFill>
              </a:rPr>
              <a:t>th</a:t>
            </a:r>
            <a:r>
              <a:rPr lang="en-GB" sz="2000" dirty="0" smtClean="0">
                <a:solidFill>
                  <a:schemeClr val="accent2"/>
                </a:solidFill>
              </a:rPr>
              <a:t> September </a:t>
            </a:r>
            <a:r>
              <a:rPr lang="en-GB" sz="2000" dirty="0">
                <a:solidFill>
                  <a:schemeClr val="accent2"/>
                </a:solidFill>
              </a:rPr>
              <a:t>2025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41490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369" y="249407"/>
            <a:ext cx="8596668" cy="1320800"/>
          </a:xfrm>
        </p:spPr>
        <p:txBody>
          <a:bodyPr>
            <a:normAutofit/>
          </a:bodyPr>
          <a:lstStyle/>
          <a:p>
            <a:pPr algn="ctr"/>
            <a:r>
              <a:rPr lang="en-GB" sz="4800" u="sng" dirty="0">
                <a:latin typeface="Comic Sans MS" panose="030F0702030302020204" pitchFamily="66" charset="0"/>
              </a:rPr>
              <a:t>Meet the Year </a:t>
            </a:r>
            <a:r>
              <a:rPr lang="en-GB" sz="4800" u="sng" dirty="0" smtClean="0">
                <a:latin typeface="Comic Sans MS" panose="030F0702030302020204" pitchFamily="66" charset="0"/>
              </a:rPr>
              <a:t>3 </a:t>
            </a:r>
            <a:r>
              <a:rPr lang="en-GB" sz="4800" u="sng" dirty="0">
                <a:latin typeface="Comic Sans MS" panose="030F0702030302020204" pitchFamily="66" charset="0"/>
              </a:rPr>
              <a:t>Team</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10" name="TextBox 9">
            <a:extLst>
              <a:ext uri="{FF2B5EF4-FFF2-40B4-BE49-F238E27FC236}">
                <a16:creationId xmlns:a16="http://schemas.microsoft.com/office/drawing/2014/main" id="{7888445E-27C4-43A1-FAE8-29BB4BD572C1}"/>
              </a:ext>
            </a:extLst>
          </p:cNvPr>
          <p:cNvSpPr txBox="1"/>
          <p:nvPr/>
        </p:nvSpPr>
        <p:spPr>
          <a:xfrm>
            <a:off x="6964342" y="3864987"/>
            <a:ext cx="2748040" cy="1107996"/>
          </a:xfrm>
          <a:prstGeom prst="rect">
            <a:avLst/>
          </a:prstGeom>
          <a:noFill/>
        </p:spPr>
        <p:txBody>
          <a:bodyPr wrap="square">
            <a:spAutoFit/>
          </a:bodyPr>
          <a:lstStyle/>
          <a:p>
            <a:r>
              <a:rPr lang="en-GB" sz="2200" dirty="0">
                <a:latin typeface="Comic Sans MS" panose="030F0702030302020204" pitchFamily="66" charset="0"/>
              </a:rPr>
              <a:t>Mrs </a:t>
            </a:r>
            <a:r>
              <a:rPr lang="en-GB" sz="2200" dirty="0" smtClean="0">
                <a:latin typeface="Comic Sans MS" panose="030F0702030302020204" pitchFamily="66" charset="0"/>
              </a:rPr>
              <a:t>Wadley and Mrs Mitchell </a:t>
            </a:r>
            <a:r>
              <a:rPr lang="en-GB" sz="2200" dirty="0">
                <a:latin typeface="Comic Sans MS" panose="030F0702030302020204" pitchFamily="66" charset="0"/>
              </a:rPr>
              <a:t>– </a:t>
            </a:r>
          </a:p>
          <a:p>
            <a:r>
              <a:rPr lang="en-GB" sz="2200" dirty="0">
                <a:latin typeface="Comic Sans MS" panose="030F0702030302020204" pitchFamily="66" charset="0"/>
              </a:rPr>
              <a:t>Midday Supervisor </a:t>
            </a:r>
          </a:p>
        </p:txBody>
      </p:sp>
      <p:sp>
        <p:nvSpPr>
          <p:cNvPr id="12" name="TextBox 11">
            <a:extLst>
              <a:ext uri="{FF2B5EF4-FFF2-40B4-BE49-F238E27FC236}">
                <a16:creationId xmlns:a16="http://schemas.microsoft.com/office/drawing/2014/main" id="{96A20268-6785-C26B-3673-C5E0B3A26241}"/>
              </a:ext>
            </a:extLst>
          </p:cNvPr>
          <p:cNvSpPr txBox="1"/>
          <p:nvPr/>
        </p:nvSpPr>
        <p:spPr>
          <a:xfrm>
            <a:off x="6737997" y="1743804"/>
            <a:ext cx="5262126" cy="769441"/>
          </a:xfrm>
          <a:prstGeom prst="rect">
            <a:avLst/>
          </a:prstGeom>
          <a:noFill/>
        </p:spPr>
        <p:txBody>
          <a:bodyPr wrap="square">
            <a:spAutoFit/>
          </a:bodyPr>
          <a:lstStyle/>
          <a:p>
            <a:r>
              <a:rPr lang="en-GB" sz="2200" dirty="0">
                <a:latin typeface="Comic Sans MS" panose="030F0702030302020204" pitchFamily="66" charset="0"/>
              </a:rPr>
              <a:t>Mrs </a:t>
            </a:r>
            <a:r>
              <a:rPr lang="en-GB" sz="2200" dirty="0" smtClean="0">
                <a:latin typeface="Comic Sans MS" panose="030F0702030302020204" pitchFamily="66" charset="0"/>
              </a:rPr>
              <a:t>Beresford</a:t>
            </a:r>
            <a:r>
              <a:rPr lang="en-GB" sz="2200" dirty="0" smtClean="0">
                <a:latin typeface="Comic Sans MS" panose="030F0702030302020204" pitchFamily="66" charset="0"/>
              </a:rPr>
              <a:t> </a:t>
            </a:r>
            <a:r>
              <a:rPr lang="en-GB" sz="2200" dirty="0">
                <a:latin typeface="Comic Sans MS" panose="030F0702030302020204" pitchFamily="66" charset="0"/>
              </a:rPr>
              <a:t>–</a:t>
            </a:r>
          </a:p>
          <a:p>
            <a:r>
              <a:rPr lang="en-GB" sz="2200" dirty="0" smtClean="0">
                <a:latin typeface="Comic Sans MS" panose="030F0702030302020204" pitchFamily="66" charset="0"/>
              </a:rPr>
              <a:t>Teaching Assistant </a:t>
            </a:r>
            <a:r>
              <a:rPr lang="en-GB" sz="2200" dirty="0" smtClean="0">
                <a:latin typeface="Comic Sans MS" panose="030F0702030302020204" pitchFamily="66" charset="0"/>
              </a:rPr>
              <a:t>(am)</a:t>
            </a:r>
            <a:endParaRPr lang="en-GB" sz="2200" dirty="0">
              <a:latin typeface="Comic Sans MS" panose="030F0702030302020204" pitchFamily="66" charset="0"/>
            </a:endParaRPr>
          </a:p>
        </p:txBody>
      </p:sp>
      <p:sp>
        <p:nvSpPr>
          <p:cNvPr id="14" name="TextBox 13">
            <a:extLst>
              <a:ext uri="{FF2B5EF4-FFF2-40B4-BE49-F238E27FC236}">
                <a16:creationId xmlns:a16="http://schemas.microsoft.com/office/drawing/2014/main" id="{4DAFFF02-3D1B-148A-8BF8-B1013E21E3DC}"/>
              </a:ext>
            </a:extLst>
          </p:cNvPr>
          <p:cNvSpPr txBox="1"/>
          <p:nvPr/>
        </p:nvSpPr>
        <p:spPr>
          <a:xfrm>
            <a:off x="2848469" y="1803542"/>
            <a:ext cx="2121097" cy="769441"/>
          </a:xfrm>
          <a:prstGeom prst="rect">
            <a:avLst/>
          </a:prstGeom>
          <a:noFill/>
        </p:spPr>
        <p:txBody>
          <a:bodyPr wrap="square">
            <a:spAutoFit/>
          </a:bodyPr>
          <a:lstStyle/>
          <a:p>
            <a:r>
              <a:rPr lang="en-GB" sz="2200" dirty="0">
                <a:latin typeface="Comic Sans MS" panose="030F0702030302020204" pitchFamily="66" charset="0"/>
              </a:rPr>
              <a:t>Miss Fowell – Class Teacher </a:t>
            </a:r>
          </a:p>
        </p:txBody>
      </p:sp>
      <p:pic>
        <p:nvPicPr>
          <p:cNvPr id="17" name="Picture 16">
            <a:extLst>
              <a:ext uri="{FF2B5EF4-FFF2-40B4-BE49-F238E27FC236}">
                <a16:creationId xmlns:a16="http://schemas.microsoft.com/office/drawing/2014/main" id="{81FE5533-FE95-D5F9-6EFA-47A96D2CC7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5771970"/>
            <a:ext cx="914402" cy="914402"/>
          </a:xfrm>
          <a:prstGeom prst="rect">
            <a:avLst/>
          </a:prstGeom>
        </p:spPr>
      </p:pic>
      <p:pic>
        <p:nvPicPr>
          <p:cNvPr id="18" name="Picture 17">
            <a:extLst>
              <a:ext uri="{FF2B5EF4-FFF2-40B4-BE49-F238E27FC236}">
                <a16:creationId xmlns:a16="http://schemas.microsoft.com/office/drawing/2014/main" id="{8CED8076-CC27-8473-8DAE-D93546034D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134" y="336488"/>
            <a:ext cx="914402" cy="914402"/>
          </a:xfrm>
          <a:prstGeom prst="rect">
            <a:avLst/>
          </a:prstGeom>
        </p:spPr>
      </p:pic>
      <p:pic>
        <p:nvPicPr>
          <p:cNvPr id="19" name="Picture 18">
            <a:extLst>
              <a:ext uri="{FF2B5EF4-FFF2-40B4-BE49-F238E27FC236}">
                <a16:creationId xmlns:a16="http://schemas.microsoft.com/office/drawing/2014/main" id="{7AF05C96-DD24-6FF0-DC8E-A3DBB4C2CC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544" y="5809975"/>
            <a:ext cx="914402" cy="914402"/>
          </a:xfrm>
          <a:prstGeom prst="rect">
            <a:avLst/>
          </a:prstGeom>
        </p:spPr>
      </p:pic>
      <p:pic>
        <p:nvPicPr>
          <p:cNvPr id="3" name="Picture 2">
            <a:extLst>
              <a:ext uri="{FF2B5EF4-FFF2-40B4-BE49-F238E27FC236}">
                <a16:creationId xmlns:a16="http://schemas.microsoft.com/office/drawing/2014/main" id="{9AF90DEA-9C06-95D5-CFA0-B57C4E11E318}"/>
              </a:ext>
            </a:extLst>
          </p:cNvPr>
          <p:cNvPicPr>
            <a:picLocks noChangeAspect="1"/>
          </p:cNvPicPr>
          <p:nvPr/>
        </p:nvPicPr>
        <p:blipFill rotWithShape="1">
          <a:blip r:embed="rId3"/>
          <a:srcRect l="40386" r="17120" b="56952"/>
          <a:stretch/>
        </p:blipFill>
        <p:spPr>
          <a:xfrm>
            <a:off x="800837" y="1266132"/>
            <a:ext cx="1773356" cy="1787600"/>
          </a:xfrm>
          <a:prstGeom prst="rect">
            <a:avLst/>
          </a:prstGeom>
        </p:spPr>
      </p:pic>
      <p:sp>
        <p:nvSpPr>
          <p:cNvPr id="13" name="TextBox 12">
            <a:extLst>
              <a:ext uri="{FF2B5EF4-FFF2-40B4-BE49-F238E27FC236}">
                <a16:creationId xmlns:a16="http://schemas.microsoft.com/office/drawing/2014/main" id="{7888445E-27C4-43A1-FAE8-29BB4BD572C1}"/>
              </a:ext>
            </a:extLst>
          </p:cNvPr>
          <p:cNvSpPr txBox="1"/>
          <p:nvPr/>
        </p:nvSpPr>
        <p:spPr>
          <a:xfrm>
            <a:off x="2250555" y="3713227"/>
            <a:ext cx="2576505" cy="1446550"/>
          </a:xfrm>
          <a:prstGeom prst="rect">
            <a:avLst/>
          </a:prstGeom>
          <a:noFill/>
        </p:spPr>
        <p:txBody>
          <a:bodyPr wrap="square">
            <a:spAutoFit/>
          </a:bodyPr>
          <a:lstStyle/>
          <a:p>
            <a:r>
              <a:rPr lang="en-GB" sz="2200" dirty="0" smtClean="0">
                <a:latin typeface="Comic Sans MS" panose="030F0702030302020204" pitchFamily="66" charset="0"/>
              </a:rPr>
              <a:t>Mrs Shearer – PPA cover on a Wednesday afternoon</a:t>
            </a:r>
            <a:endParaRPr lang="en-GB" sz="2200" dirty="0">
              <a:latin typeface="Comic Sans MS" panose="030F0702030302020204" pitchFamily="66" charset="0"/>
            </a:endParaRPr>
          </a:p>
        </p:txBody>
      </p:sp>
      <p:pic>
        <p:nvPicPr>
          <p:cNvPr id="15" name="Picture 8" descr="https://www.stoswaldsschool.co.uk/_site/data/files/users/9/images/74CA43D6BBAFA9CD8734220F89FA7019.jpg">
            <a:extLst>
              <a:ext uri="{FF2B5EF4-FFF2-40B4-BE49-F238E27FC236}">
                <a16:creationId xmlns:a16="http://schemas.microsoft.com/office/drawing/2014/main" id="{DD4C660E-8C06-46ED-8AB8-6EA84FB87E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87703" y="3532080"/>
            <a:ext cx="1550294" cy="1993235"/>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https://www.stoswaldsschool.co.uk/_site/data/files/users/9/images/B6D2A9189BF145E27B96AD6AFA179368.jpg">
            <a:extLst>
              <a:ext uri="{FF2B5EF4-FFF2-40B4-BE49-F238E27FC236}">
                <a16:creationId xmlns:a16="http://schemas.microsoft.com/office/drawing/2014/main" id="{030E6A30-C7D9-4017-B299-3C7BF1237B1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867" y="3390614"/>
            <a:ext cx="1599688" cy="2056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97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Vision and Values</a:t>
            </a:r>
          </a:p>
        </p:txBody>
      </p:sp>
      <p:sp>
        <p:nvSpPr>
          <p:cNvPr id="3" name="Content Placeholder 2"/>
          <p:cNvSpPr>
            <a:spLocks noGrp="1"/>
          </p:cNvSpPr>
          <p:nvPr>
            <p:ph idx="1"/>
          </p:nvPr>
        </p:nvSpPr>
        <p:spPr>
          <a:xfrm>
            <a:off x="804795" y="3397136"/>
            <a:ext cx="8596668" cy="4517362"/>
          </a:xfrm>
        </p:spPr>
        <p:txBody>
          <a:bodyPr/>
          <a:lstStyle/>
          <a:p>
            <a:endParaRPr lang="en-GB" dirty="0"/>
          </a:p>
          <a:p>
            <a:endParaRPr lang="en-GB" dirty="0"/>
          </a:p>
          <a:p>
            <a:r>
              <a:rPr lang="en-GB" dirty="0"/>
              <a:t>Our Core School Values are Honesty, Hope, Forgiveness, Friendship, Perseverance and Respect. They permeate through school life and we ensure that our pupils live by these values in the way they conduct themselves in school, their behaviours in school and outside school.</a:t>
            </a:r>
          </a:p>
          <a:p>
            <a:endParaRPr lang="en-GB" dirty="0"/>
          </a:p>
          <a:p>
            <a:r>
              <a:rPr lang="en-GB" dirty="0"/>
              <a:t>These School Values are linked to the school code of conduct.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
        <p:nvSpPr>
          <p:cNvPr id="6" name="Text Box 2"/>
          <p:cNvSpPr txBox="1">
            <a:spLocks noChangeArrowheads="1"/>
          </p:cNvSpPr>
          <p:nvPr/>
        </p:nvSpPr>
        <p:spPr bwMode="auto">
          <a:xfrm>
            <a:off x="1689985" y="1316702"/>
            <a:ext cx="6826288" cy="1626003"/>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‘Learning and Growing Together’</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Is underpinned by our school’s core values of Hope, Friendship, Forgiveness, Perseverance, </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Respect, and Honesty.</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We nurture the tiny seeds (that are each individual child and our community) to grow into the mighty tree, as Jesus describes the Kingdom of Heaven (Parable of the Mustard Seed- Matthew 13)</a:t>
            </a:r>
            <a:endParaRPr kumimoji="0" lang="en-US"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Times New Roman" panose="02020603050405020304" pitchFamily="18" charset="0"/>
              </a:rPr>
              <a:t>Individuals flourish in a school which is a safe, respectful and welcoming Christian community.</a:t>
            </a: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4"/>
          <p:cNvSpPr>
            <a:spLocks noChangeArrowheads="1"/>
          </p:cNvSpPr>
          <p:nvPr/>
        </p:nvSpPr>
        <p:spPr bwMode="auto">
          <a:xfrm>
            <a:off x="-1120332" y="326690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Learning-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we develop our wisdom, knowledge and skills</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Growing-</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in our character development, hope, aspiration, resilience and social action</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Together-</a:t>
            </a:r>
            <a:endParaRPr kumimoji="0" lang="en-GB" altLang="en-US" sz="5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000" b="1" i="1" u="none" strike="noStrike" cap="none" normalizeH="0" baseline="0" dirty="0">
                <a:ln>
                  <a:noFill/>
                </a:ln>
                <a:solidFill>
                  <a:srgbClr val="44546A"/>
                </a:solidFill>
                <a:effectLst/>
                <a:latin typeface="Comic Sans MS" panose="030F0702030302020204" pitchFamily="66" charset="0"/>
                <a:ea typeface="Times New Roman" panose="02020603050405020304" pitchFamily="18" charset="0"/>
                <a:cs typeface="Optima ExtraBlack"/>
              </a:rPr>
              <a:t>so our community can live well together,  showing dignity and respect.</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00769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Beginning and end of the school day</a:t>
            </a:r>
          </a:p>
        </p:txBody>
      </p:sp>
      <p:sp>
        <p:nvSpPr>
          <p:cNvPr id="3" name="Content Placeholder 2"/>
          <p:cNvSpPr>
            <a:spLocks noGrp="1"/>
          </p:cNvSpPr>
          <p:nvPr>
            <p:ph idx="1"/>
          </p:nvPr>
        </p:nvSpPr>
        <p:spPr>
          <a:xfrm>
            <a:off x="677334" y="1568335"/>
            <a:ext cx="8596668" cy="4473027"/>
          </a:xfrm>
        </p:spPr>
        <p:txBody>
          <a:bodyPr>
            <a:normAutofit/>
          </a:bodyPr>
          <a:lstStyle/>
          <a:p>
            <a:r>
              <a:rPr lang="en-GB" dirty="0"/>
              <a:t>Your child will wait on the playground by the blue door. They should come up the steps onto the playground. </a:t>
            </a:r>
          </a:p>
          <a:p>
            <a:r>
              <a:rPr lang="en-GB" dirty="0"/>
              <a:t>Doors open at 8.45am. Doors close at 8.55 am</a:t>
            </a:r>
          </a:p>
          <a:p>
            <a:r>
              <a:rPr lang="en-GB" dirty="0"/>
              <a:t>Register is 8.55-9am</a:t>
            </a:r>
          </a:p>
          <a:p>
            <a:r>
              <a:rPr lang="en-GB" dirty="0"/>
              <a:t>All pupils finish at 3.15pm</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7496814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36F510-5DB9-4C6F-9378-9A28368E6682}"/>
              </a:ext>
            </a:extLst>
          </p:cNvPr>
          <p:cNvSpPr>
            <a:spLocks noGrp="1"/>
          </p:cNvSpPr>
          <p:nvPr>
            <p:ph type="title"/>
          </p:nvPr>
        </p:nvSpPr>
        <p:spPr/>
        <p:txBody>
          <a:bodyPr/>
          <a:lstStyle/>
          <a:p>
            <a:r>
              <a:rPr lang="en-GB" dirty="0"/>
              <a:t>Attendance</a:t>
            </a:r>
          </a:p>
        </p:txBody>
      </p:sp>
      <p:sp>
        <p:nvSpPr>
          <p:cNvPr id="3" name="Content Placeholder 2">
            <a:extLst>
              <a:ext uri="{FF2B5EF4-FFF2-40B4-BE49-F238E27FC236}">
                <a16:creationId xmlns:a16="http://schemas.microsoft.com/office/drawing/2014/main" id="{52EB1D75-578D-47D3-89F1-27CF284300C0}"/>
              </a:ext>
            </a:extLst>
          </p:cNvPr>
          <p:cNvSpPr>
            <a:spLocks noGrp="1"/>
          </p:cNvSpPr>
          <p:nvPr>
            <p:ph idx="1"/>
          </p:nvPr>
        </p:nvSpPr>
        <p:spPr/>
        <p:txBody>
          <a:bodyPr>
            <a:normAutofit lnSpcReduction="10000"/>
          </a:bodyPr>
          <a:lstStyle/>
          <a:p>
            <a:r>
              <a:rPr lang="en-GB" dirty="0"/>
              <a:t>Attendance at school is crucial. Our Attendance for last academic year was above National at 96.2% which means we are in Decile 2 of All schools Nationally and out of 352 schools in Derbyshire we are ranked 78</a:t>
            </a:r>
            <a:r>
              <a:rPr lang="en-GB" baseline="30000" dirty="0"/>
              <a:t>th</a:t>
            </a:r>
            <a:r>
              <a:rPr lang="en-GB" dirty="0"/>
              <a:t>. This is great but there is always room for improvement!</a:t>
            </a:r>
          </a:p>
          <a:p>
            <a:r>
              <a:rPr lang="en-GB" dirty="0"/>
              <a:t>You will receive a copy of the Attendance policy. Any days where a child does not attend school means that they are missing out on learning. The attendance ladder on the next slide shows a clear image of absence and days lost learning.</a:t>
            </a:r>
          </a:p>
          <a:p>
            <a:r>
              <a:rPr lang="en-GB" dirty="0"/>
              <a:t>We completely understand and appreciate when your child is unwell (temperature, sickness, diarrhoea) however holidays and days off where we are unsure where your child is will be unauthorised and as per the new policy and expectations from the DFE a procedure for fines will be followed.</a:t>
            </a:r>
          </a:p>
          <a:p>
            <a:r>
              <a:rPr lang="en-GB" dirty="0"/>
              <a:t>This also applies to any incidents where your child is brought to school late.</a:t>
            </a:r>
          </a:p>
          <a:p>
            <a:endParaRPr lang="en-GB" dirty="0"/>
          </a:p>
        </p:txBody>
      </p:sp>
      <p:pic>
        <p:nvPicPr>
          <p:cNvPr id="5" name="Picture 4">
            <a:extLst>
              <a:ext uri="{FF2B5EF4-FFF2-40B4-BE49-F238E27FC236}">
                <a16:creationId xmlns:a16="http://schemas.microsoft.com/office/drawing/2014/main" id="{70B3788E-FC83-4112-98A1-A3A674E7B3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45817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4AA75A-B0B8-4A50-8B9E-B5E5EF06BE93}"/>
              </a:ext>
            </a:extLst>
          </p:cNvPr>
          <p:cNvSpPr>
            <a:spLocks noGrp="1"/>
          </p:cNvSpPr>
          <p:nvPr>
            <p:ph type="title"/>
          </p:nvPr>
        </p:nvSpPr>
        <p:spPr/>
        <p:txBody>
          <a:bodyPr/>
          <a:lstStyle/>
          <a:p>
            <a:r>
              <a:rPr lang="en-GB" dirty="0"/>
              <a:t>Attendance ladder</a:t>
            </a:r>
          </a:p>
        </p:txBody>
      </p:sp>
      <p:pic>
        <p:nvPicPr>
          <p:cNvPr id="4" name="Content Placeholder 3">
            <a:extLst>
              <a:ext uri="{FF2B5EF4-FFF2-40B4-BE49-F238E27FC236}">
                <a16:creationId xmlns:a16="http://schemas.microsoft.com/office/drawing/2014/main" id="{FC06E7BB-494B-4583-907F-0169CD1E3761}"/>
              </a:ext>
            </a:extLst>
          </p:cNvPr>
          <p:cNvPicPr>
            <a:picLocks noGrp="1" noChangeAspect="1"/>
          </p:cNvPicPr>
          <p:nvPr>
            <p:ph idx="1"/>
          </p:nvPr>
        </p:nvPicPr>
        <p:blipFill>
          <a:blip r:embed="rId2"/>
          <a:stretch>
            <a:fillRect/>
          </a:stretch>
        </p:blipFill>
        <p:spPr>
          <a:xfrm>
            <a:off x="2301531" y="2160588"/>
            <a:ext cx="5348976" cy="3881437"/>
          </a:xfrm>
          <a:prstGeom prst="rect">
            <a:avLst/>
          </a:prstGeom>
        </p:spPr>
      </p:pic>
      <p:pic>
        <p:nvPicPr>
          <p:cNvPr id="5" name="Picture 4">
            <a:extLst>
              <a:ext uri="{FF2B5EF4-FFF2-40B4-BE49-F238E27FC236}">
                <a16:creationId xmlns:a16="http://schemas.microsoft.com/office/drawing/2014/main" id="{C0F75970-C893-4C33-819A-D61E88217A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946433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5706-6B43-4A60-AD76-3E0898D0AD0A}"/>
              </a:ext>
            </a:extLst>
          </p:cNvPr>
          <p:cNvSpPr>
            <a:spLocks noGrp="1"/>
          </p:cNvSpPr>
          <p:nvPr>
            <p:ph type="title"/>
          </p:nvPr>
        </p:nvSpPr>
        <p:spPr/>
        <p:txBody>
          <a:bodyPr/>
          <a:lstStyle/>
          <a:p>
            <a:r>
              <a:rPr lang="en-GB" dirty="0"/>
              <a:t>Photography and Videoing in school</a:t>
            </a:r>
          </a:p>
        </p:txBody>
      </p:sp>
      <p:sp>
        <p:nvSpPr>
          <p:cNvPr id="3" name="Content Placeholder 2">
            <a:extLst>
              <a:ext uri="{FF2B5EF4-FFF2-40B4-BE49-F238E27FC236}">
                <a16:creationId xmlns:a16="http://schemas.microsoft.com/office/drawing/2014/main" id="{B832C4F7-4515-4BDB-9221-D1729E48D723}"/>
              </a:ext>
            </a:extLst>
          </p:cNvPr>
          <p:cNvSpPr>
            <a:spLocks noGrp="1"/>
          </p:cNvSpPr>
          <p:nvPr>
            <p:ph idx="1"/>
          </p:nvPr>
        </p:nvSpPr>
        <p:spPr/>
        <p:txBody>
          <a:bodyPr/>
          <a:lstStyle/>
          <a:p>
            <a:r>
              <a:rPr lang="en-GB" dirty="0"/>
              <a:t>Following on from a review of photography last year the Governors have designated the school a ‘No photography’ school. We ask that at any school events you do not take photographs in case other pupils are caught on them in the background.</a:t>
            </a:r>
          </a:p>
          <a:p>
            <a:r>
              <a:rPr lang="en-GB" dirty="0"/>
              <a:t>There are children within the school that risk exposure if they are located through posting photos on social media.</a:t>
            </a:r>
          </a:p>
        </p:txBody>
      </p:sp>
      <p:pic>
        <p:nvPicPr>
          <p:cNvPr id="4" name="Picture 3">
            <a:extLst>
              <a:ext uri="{FF2B5EF4-FFF2-40B4-BE49-F238E27FC236}">
                <a16:creationId xmlns:a16="http://schemas.microsoft.com/office/drawing/2014/main" id="{80B948AB-98A2-4272-9927-0CDDF2FD79BA}"/>
              </a:ext>
            </a:extLst>
          </p:cNvPr>
          <p:cNvPicPr>
            <a:picLocks noChangeAspect="1"/>
          </p:cNvPicPr>
          <p:nvPr/>
        </p:nvPicPr>
        <p:blipFill>
          <a:blip r:embed="rId2"/>
          <a:stretch>
            <a:fillRect/>
          </a:stretch>
        </p:blipFill>
        <p:spPr>
          <a:xfrm>
            <a:off x="8437938" y="4295775"/>
            <a:ext cx="2343150" cy="1952625"/>
          </a:xfrm>
          <a:prstGeom prst="rect">
            <a:avLst/>
          </a:prstGeom>
        </p:spPr>
      </p:pic>
    </p:spTree>
    <p:extLst>
      <p:ext uri="{BB962C8B-B14F-4D97-AF65-F5344CB8AC3E}">
        <p14:creationId xmlns:p14="http://schemas.microsoft.com/office/powerpoint/2010/main" val="3010435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 and Rewards	</a:t>
            </a:r>
          </a:p>
        </p:txBody>
      </p:sp>
      <p:sp>
        <p:nvSpPr>
          <p:cNvPr id="3" name="Content Placeholder 2"/>
          <p:cNvSpPr>
            <a:spLocks noGrp="1"/>
          </p:cNvSpPr>
          <p:nvPr>
            <p:ph idx="1"/>
          </p:nvPr>
        </p:nvSpPr>
        <p:spPr/>
        <p:txBody>
          <a:bodyPr>
            <a:normAutofit lnSpcReduction="10000"/>
          </a:bodyPr>
          <a:lstStyle/>
          <a:p>
            <a:r>
              <a:rPr lang="en-GB" dirty="0"/>
              <a:t>Our recent OFSTED praised the behaviour strategies we implement and the way in which the children conduct themselves following our school values.</a:t>
            </a:r>
          </a:p>
          <a:p>
            <a:r>
              <a:rPr lang="en-GB" dirty="0"/>
              <a:t>Our Behaviour Policy links specifically to our school values enabling our pupils to focus on gaining rewards for positive behaviour. Children collect rewards/star stamps which they can use in the School Star Shop. We also do Head teacher awards which are popular. Attendance Awards have proven popular with the children as have the Reading Stars.</a:t>
            </a:r>
          </a:p>
          <a:p>
            <a:r>
              <a:rPr lang="en-GB" dirty="0"/>
              <a:t>Fundamentally the way we behave and act is a choice. We are teaching our children about how to live their life and make the right choices. We know that our behaviours can impact on our own and others ability to play, learn, socialise and have fun. </a:t>
            </a:r>
          </a:p>
          <a:p>
            <a:r>
              <a:rPr lang="en-GB" dirty="0"/>
              <a:t>A copy of the Behaviour Policy will be sent out to all families and can be found on the school website.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2102710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677334" y="1451956"/>
            <a:ext cx="8596668" cy="5104015"/>
          </a:xfrm>
        </p:spPr>
        <p:txBody>
          <a:bodyPr>
            <a:normAutofit/>
          </a:bodyPr>
          <a:lstStyle/>
          <a:p>
            <a:r>
              <a:rPr lang="en-GB" dirty="0" smtClean="0"/>
              <a:t>We </a:t>
            </a:r>
            <a:r>
              <a:rPr lang="en-GB" dirty="0"/>
              <a:t>expect children to read every evening (not necessarily to an adult) for approximately 10 minutes and parents must sign the reading record. We will check this daily and children will be rewarded each week. The reading reward system has been very popular this year.</a:t>
            </a:r>
          </a:p>
          <a:p>
            <a:r>
              <a:rPr lang="en-GB" dirty="0" err="1"/>
              <a:t>Yr</a:t>
            </a:r>
            <a:r>
              <a:rPr lang="en-GB" dirty="0"/>
              <a:t> 3/4/5/6;  Multiplication/ number bond work improving fluency in maths. TT Rock </a:t>
            </a:r>
            <a:r>
              <a:rPr lang="en-GB" dirty="0" smtClean="0"/>
              <a:t>Stars</a:t>
            </a:r>
          </a:p>
          <a:p>
            <a:r>
              <a:rPr lang="en-US" dirty="0" smtClean="0"/>
              <a:t>CGP books- Maths and Spelling, punctuation and Grammar.</a:t>
            </a:r>
            <a:endParaRPr lang="en-GB" dirty="0"/>
          </a:p>
          <a:p>
            <a:r>
              <a:rPr lang="en-GB" dirty="0" smtClean="0"/>
              <a:t>Spelling </a:t>
            </a:r>
            <a:r>
              <a:rPr lang="en-GB" dirty="0"/>
              <a:t>homework does not go home and we do not have the weekly spelling tests however, weekly practice of the Year group Common Exception words would go a long way to helping your child with their writing. Copies of these will be sent out to you and a copy can be found on the website page</a:t>
            </a:r>
            <a:r>
              <a:rPr lang="en-GB" dirty="0" smtClean="0"/>
              <a:t>.</a:t>
            </a:r>
          </a:p>
          <a:p>
            <a:r>
              <a:rPr lang="en-US" dirty="0" smtClean="0"/>
              <a:t>Your child's homework will be distributed on a Thursday and returned the following Friday and all homework will be written down in their reading records.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8203430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839790"/>
            <a:ext cx="8596668" cy="1320800"/>
          </a:xfrm>
        </p:spPr>
        <p:txBody>
          <a:bodyPr/>
          <a:lstStyle/>
          <a:p>
            <a:r>
              <a:rPr lang="en-GB" dirty="0"/>
              <a:t>Topic Homework</a:t>
            </a:r>
          </a:p>
        </p:txBody>
      </p:sp>
      <p:sp>
        <p:nvSpPr>
          <p:cNvPr id="3" name="Content Placeholder 2"/>
          <p:cNvSpPr>
            <a:spLocks noGrp="1"/>
          </p:cNvSpPr>
          <p:nvPr>
            <p:ph idx="1"/>
          </p:nvPr>
        </p:nvSpPr>
        <p:spPr>
          <a:xfrm>
            <a:off x="677334" y="2160590"/>
            <a:ext cx="8596668" cy="2150946"/>
          </a:xfrm>
        </p:spPr>
        <p:txBody>
          <a:bodyPr/>
          <a:lstStyle/>
          <a:p>
            <a:r>
              <a:rPr lang="en-GB" dirty="0"/>
              <a:t>During the year there may have been a topic that has captured your children’s interest and imagination so we may set some topic based homework for them to complete in their </a:t>
            </a:r>
            <a:r>
              <a:rPr lang="en-GB" dirty="0" smtClean="0"/>
              <a:t>own </a:t>
            </a:r>
            <a:r>
              <a:rPr lang="en-GB" dirty="0"/>
              <a:t>way/in their own time. We will expect children to be aware of when this is set and if it is required to be completed by a certain date and when it should be bought back to school.</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3173835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and English Homework</a:t>
            </a:r>
          </a:p>
        </p:txBody>
      </p:sp>
      <p:sp>
        <p:nvSpPr>
          <p:cNvPr id="3" name="Content Placeholder 2"/>
          <p:cNvSpPr>
            <a:spLocks noGrp="1"/>
          </p:cNvSpPr>
          <p:nvPr>
            <p:ph idx="1"/>
          </p:nvPr>
        </p:nvSpPr>
        <p:spPr/>
        <p:txBody>
          <a:bodyPr/>
          <a:lstStyle/>
          <a:p>
            <a:r>
              <a:rPr lang="en-GB" dirty="0"/>
              <a:t>There will be Maths and English homework set each week. In the event your child forgets which pages your child will write this in their homework diary also.</a:t>
            </a:r>
          </a:p>
          <a:p>
            <a:r>
              <a:rPr lang="en-GB" dirty="0"/>
              <a:t>All maths and English homework is linked to what your child has been learning in school and therefore they should be able to complete independently in </a:t>
            </a:r>
            <a:r>
              <a:rPr lang="en-GB" dirty="0" smtClean="0"/>
              <a:t>pencil.</a:t>
            </a:r>
            <a:endParaRPr lang="en-GB" dirty="0"/>
          </a:p>
          <a:p>
            <a:r>
              <a:rPr lang="en-GB" dirty="0"/>
              <a:t>Children who do not submit homework on time will have the opportunity to complete this during a break or lunchtime.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910610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5F468-0324-4EA5-A877-93AFD5C2A0BF}"/>
              </a:ext>
            </a:extLst>
          </p:cNvPr>
          <p:cNvSpPr>
            <a:spLocks noGrp="1"/>
          </p:cNvSpPr>
          <p:nvPr>
            <p:ph type="title"/>
          </p:nvPr>
        </p:nvSpPr>
        <p:spPr/>
        <p:txBody>
          <a:bodyPr/>
          <a:lstStyle/>
          <a:p>
            <a:r>
              <a:rPr lang="en-GB" dirty="0"/>
              <a:t>How will I know what will my child </a:t>
            </a:r>
            <a:r>
              <a:rPr lang="en-GB"/>
              <a:t>be learning?</a:t>
            </a:r>
            <a:endParaRPr lang="en-GB" dirty="0"/>
          </a:p>
        </p:txBody>
      </p:sp>
      <p:sp>
        <p:nvSpPr>
          <p:cNvPr id="3" name="Content Placeholder 2">
            <a:extLst>
              <a:ext uri="{FF2B5EF4-FFF2-40B4-BE49-F238E27FC236}">
                <a16:creationId xmlns:a16="http://schemas.microsoft.com/office/drawing/2014/main" id="{D6286CC2-D950-4BB9-8C37-D47CF68D09A1}"/>
              </a:ext>
            </a:extLst>
          </p:cNvPr>
          <p:cNvSpPr>
            <a:spLocks noGrp="1"/>
          </p:cNvSpPr>
          <p:nvPr>
            <p:ph idx="1"/>
          </p:nvPr>
        </p:nvSpPr>
        <p:spPr/>
        <p:txBody>
          <a:bodyPr/>
          <a:lstStyle/>
          <a:p>
            <a:r>
              <a:rPr lang="en-GB" dirty="0"/>
              <a:t>Each half term you will receive an overview of what your child will be learning. </a:t>
            </a:r>
          </a:p>
          <a:p>
            <a:r>
              <a:rPr lang="en-GB" dirty="0"/>
              <a:t>The homework your child brings home is also an indication of what has been taught that week in the class.</a:t>
            </a:r>
          </a:p>
          <a:p>
            <a:r>
              <a:rPr lang="en-GB" dirty="0"/>
              <a:t>Please keep checking your child’s class page on the website as updates are put on half termly.</a:t>
            </a:r>
          </a:p>
          <a:p>
            <a:endParaRPr lang="en-GB" dirty="0"/>
          </a:p>
        </p:txBody>
      </p:sp>
    </p:spTree>
    <p:extLst>
      <p:ext uri="{BB962C8B-B14F-4D97-AF65-F5344CB8AC3E}">
        <p14:creationId xmlns:p14="http://schemas.microsoft.com/office/powerpoint/2010/main" val="21601435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54CB3-A624-4CA3-8A8C-8463864C72A7}"/>
              </a:ext>
            </a:extLst>
          </p:cNvPr>
          <p:cNvSpPr>
            <a:spLocks noGrp="1"/>
          </p:cNvSpPr>
          <p:nvPr>
            <p:ph type="title"/>
          </p:nvPr>
        </p:nvSpPr>
        <p:spPr/>
        <p:txBody>
          <a:bodyPr/>
          <a:lstStyle/>
          <a:p>
            <a:r>
              <a:rPr lang="en-GB" dirty="0"/>
              <a:t>RSE (Relationship and Sex Education)</a:t>
            </a:r>
          </a:p>
        </p:txBody>
      </p:sp>
      <p:sp>
        <p:nvSpPr>
          <p:cNvPr id="3" name="Content Placeholder 2">
            <a:extLst>
              <a:ext uri="{FF2B5EF4-FFF2-40B4-BE49-F238E27FC236}">
                <a16:creationId xmlns:a16="http://schemas.microsoft.com/office/drawing/2014/main" id="{269C84BC-E7BB-4430-A0DC-74B96328986C}"/>
              </a:ext>
            </a:extLst>
          </p:cNvPr>
          <p:cNvSpPr>
            <a:spLocks noGrp="1"/>
          </p:cNvSpPr>
          <p:nvPr>
            <p:ph idx="1"/>
          </p:nvPr>
        </p:nvSpPr>
        <p:spPr/>
        <p:txBody>
          <a:bodyPr/>
          <a:lstStyle/>
          <a:p>
            <a:r>
              <a:rPr lang="en-GB" dirty="0"/>
              <a:t>In the Summer term and during the year your child will be taught Relationship and Sex Education. This is a spiral curriculum which builds each year and teaches the children the correct terminology to be used via child friendly resources, books and videos</a:t>
            </a:r>
            <a:r>
              <a:rPr lang="en-GB" dirty="0" smtClean="0"/>
              <a:t>.</a:t>
            </a:r>
          </a:p>
          <a:p>
            <a:r>
              <a:rPr lang="en-US" dirty="0" smtClean="0"/>
              <a:t>A letter will be distributed before the children are taught their RSE unit which highlights  all elements of the curriculum and what is covered. Therefore, if you have any questions regarding this come and see us and we are happy to assist you. </a:t>
            </a:r>
            <a:endParaRPr lang="en-GB" dirty="0"/>
          </a:p>
          <a:p>
            <a:r>
              <a:rPr lang="en-GB" dirty="0"/>
              <a:t>Further information can be found about what the children will be learning about on our school website RSE page.</a:t>
            </a:r>
          </a:p>
        </p:txBody>
      </p:sp>
    </p:spTree>
    <p:extLst>
      <p:ext uri="{BB962C8B-B14F-4D97-AF65-F5344CB8AC3E}">
        <p14:creationId xmlns:p14="http://schemas.microsoft.com/office/powerpoint/2010/main" val="1203212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Opportunities</a:t>
            </a:r>
            <a:endParaRPr lang="en-GB" dirty="0">
              <a:solidFill>
                <a:srgbClr val="FF0000"/>
              </a:solidFill>
            </a:endParaRPr>
          </a:p>
        </p:txBody>
      </p:sp>
      <p:sp>
        <p:nvSpPr>
          <p:cNvPr id="3" name="Content Placeholder 2"/>
          <p:cNvSpPr>
            <a:spLocks noGrp="1"/>
          </p:cNvSpPr>
          <p:nvPr>
            <p:ph idx="1"/>
          </p:nvPr>
        </p:nvSpPr>
        <p:spPr>
          <a:xfrm>
            <a:off x="677334" y="1435331"/>
            <a:ext cx="8596668" cy="4606031"/>
          </a:xfrm>
        </p:spPr>
        <p:txBody>
          <a:bodyPr>
            <a:normAutofit/>
          </a:bodyPr>
          <a:lstStyle/>
          <a:p>
            <a:pPr marL="0" indent="0">
              <a:buNone/>
            </a:pPr>
            <a:endParaRPr lang="en-GB" dirty="0" smtClean="0">
              <a:solidFill>
                <a:schemeClr val="accent2"/>
              </a:solidFill>
            </a:endParaRPr>
          </a:p>
          <a:p>
            <a:r>
              <a:rPr lang="en-GB" dirty="0">
                <a:solidFill>
                  <a:schemeClr val="accent2"/>
                </a:solidFill>
              </a:rPr>
              <a:t>In Year 3 and 4 PE takes Place on a </a:t>
            </a:r>
            <a:r>
              <a:rPr lang="en-GB" dirty="0" smtClean="0">
                <a:solidFill>
                  <a:schemeClr val="accent2"/>
                </a:solidFill>
              </a:rPr>
              <a:t>Thursday afternoon </a:t>
            </a:r>
            <a:r>
              <a:rPr lang="en-GB" dirty="0">
                <a:solidFill>
                  <a:schemeClr val="accent2"/>
                </a:solidFill>
              </a:rPr>
              <a:t>Children are to come in their PE Kits. Please note No watches, Jewellery, earrings, etc, for PE.</a:t>
            </a:r>
          </a:p>
          <a:p>
            <a:r>
              <a:rPr lang="en-GB" dirty="0">
                <a:solidFill>
                  <a:schemeClr val="accent2"/>
                </a:solidFill>
              </a:rPr>
              <a:t>School PE kits must be worn- not football shirts, other coloured tops, etc.. Remember we are representing St Oswald’s.</a:t>
            </a:r>
          </a:p>
          <a:p>
            <a:r>
              <a:rPr lang="en-GB" dirty="0">
                <a:solidFill>
                  <a:schemeClr val="accent2"/>
                </a:solidFill>
              </a:rPr>
              <a:t>In Year  3 and 4 pupils will have the opportunity to have focused teaching of a Musical Instrument. This will happen every Wednesday afternoon for a Year.</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705516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day</a:t>
            </a:r>
          </a:p>
        </p:txBody>
      </p:sp>
      <p:sp>
        <p:nvSpPr>
          <p:cNvPr id="3" name="Content Placeholder 2"/>
          <p:cNvSpPr>
            <a:spLocks noGrp="1"/>
          </p:cNvSpPr>
          <p:nvPr>
            <p:ph idx="1"/>
          </p:nvPr>
        </p:nvSpPr>
        <p:spPr>
          <a:xfrm>
            <a:off x="677334" y="1440873"/>
            <a:ext cx="8596668" cy="5020887"/>
          </a:xfrm>
        </p:spPr>
        <p:txBody>
          <a:bodyPr/>
          <a:lstStyle/>
          <a:p>
            <a:pPr marL="0" indent="0">
              <a:buNone/>
            </a:pPr>
            <a:r>
              <a:rPr lang="en-GB" dirty="0"/>
              <a:t>Door opens at 8.45 and closes at 8.55. Register is 8.55-9am. </a:t>
            </a:r>
          </a:p>
          <a:p>
            <a:pPr marL="0" indent="0">
              <a:buNone/>
            </a:pPr>
            <a:r>
              <a:rPr lang="en-GB" dirty="0"/>
              <a:t>If you are late please go to the School Office where Miss Simons will mark you in school</a:t>
            </a:r>
          </a:p>
          <a:p>
            <a:pPr marL="0" indent="0">
              <a:buNone/>
            </a:pPr>
            <a:r>
              <a:rPr lang="en-GB" dirty="0"/>
              <a:t>Please ensure your child is punctual as learning starts at 9am. </a:t>
            </a:r>
          </a:p>
          <a:p>
            <a:pPr marL="0" indent="0">
              <a:buNone/>
            </a:pPr>
            <a:r>
              <a:rPr lang="en-GB" dirty="0"/>
              <a:t>Attendance at school is crucial to your child’s learning.</a:t>
            </a:r>
          </a:p>
          <a:p>
            <a:endParaRPr lang="en-GB" dirty="0"/>
          </a:p>
          <a:p>
            <a:pPr marL="0" indent="0">
              <a:buNone/>
            </a:pPr>
            <a:r>
              <a:rPr lang="en-GB" b="1" dirty="0"/>
              <a:t>Break time</a:t>
            </a:r>
            <a:r>
              <a:rPr lang="en-GB" dirty="0"/>
              <a:t>; In Infants fruit/vegetables are provided for the children under the National Fruit Scheme. Water bottles are also provided for your child.</a:t>
            </a:r>
          </a:p>
          <a:p>
            <a:pPr marL="0" indent="0">
              <a:buNone/>
            </a:pPr>
            <a:r>
              <a:rPr lang="en-GB" dirty="0"/>
              <a:t>In Juniors (Yrs3-6) children will need to bring in their own named water bottle. Only water please- no fruit juices, fizzy drinks etc… Children can also bring in a healthy snack- as per our policy this is fresh fruit or fresh vegetables.</a:t>
            </a:r>
          </a:p>
          <a:p>
            <a:pPr marL="0" indent="0">
              <a:buNone/>
            </a:pPr>
            <a:r>
              <a:rPr lang="en-GB" b="1" dirty="0"/>
              <a:t>Lunchtime; </a:t>
            </a:r>
            <a:r>
              <a:rPr lang="en-GB" dirty="0"/>
              <a:t>Meals are now cooked on the school site following the installation of the cooking kitchen. Details and information about school meals will be shared.</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299465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School Uniform</a:t>
            </a:r>
          </a:p>
        </p:txBody>
      </p:sp>
      <p:sp>
        <p:nvSpPr>
          <p:cNvPr id="3" name="Content Placeholder 2"/>
          <p:cNvSpPr>
            <a:spLocks noGrp="1"/>
          </p:cNvSpPr>
          <p:nvPr>
            <p:ph idx="1"/>
          </p:nvPr>
        </p:nvSpPr>
        <p:spPr>
          <a:xfrm>
            <a:off x="677334" y="1529543"/>
            <a:ext cx="8596668" cy="1174864"/>
          </a:xfrm>
        </p:spPr>
        <p:txBody>
          <a:bodyPr/>
          <a:lstStyle/>
          <a:p>
            <a:r>
              <a:rPr lang="en-GB" dirty="0"/>
              <a:t>We expect every child to wear the St Oswald’s school uniform. If for any reason you are struggling then we have preloved uniform available in school. Please see Miss Simons.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pic>
        <p:nvPicPr>
          <p:cNvPr id="3074" name="Picture 2" descr="https://www.stoswaldsschool.co.uk/wp-content/uploads/2017/04/IMG_7828-300x2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377" y="2671156"/>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1" descr="https://www.stoswaldsschool.co.uk/wp-content/uploads/2017/04/IMG_7826-1-300x2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0189" y="2687782"/>
            <a:ext cx="28575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34885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32015"/>
            <a:ext cx="8596668" cy="5509347"/>
          </a:xfrm>
        </p:spPr>
        <p:txBody>
          <a:bodyPr>
            <a:normAutofit lnSpcReduction="10000"/>
          </a:bodyPr>
          <a:lstStyle/>
          <a:p>
            <a:r>
              <a:rPr lang="en-GB" dirty="0"/>
              <a:t> Essential </a:t>
            </a:r>
            <a:r>
              <a:rPr lang="en-GB" dirty="0" err="1"/>
              <a:t>Sweatcardi</a:t>
            </a:r>
            <a:r>
              <a:rPr lang="en-GB" dirty="0"/>
              <a:t> (embroidered with the primary school logo) </a:t>
            </a:r>
          </a:p>
          <a:p>
            <a:r>
              <a:rPr lang="en-GB" dirty="0"/>
              <a:t>Essential Polo Shirt (embroidered with the primary school logo) </a:t>
            </a:r>
            <a:r>
              <a:rPr lang="en-GB" dirty="0" smtClean="0"/>
              <a:t>(</a:t>
            </a:r>
            <a:r>
              <a:rPr lang="en-GB" dirty="0"/>
              <a:t>No Woollen or navy cardigans)</a:t>
            </a:r>
          </a:p>
          <a:p>
            <a:r>
              <a:rPr lang="en-GB" dirty="0" smtClean="0"/>
              <a:t>Fleece </a:t>
            </a:r>
            <a:r>
              <a:rPr lang="en-GB" dirty="0"/>
              <a:t>Jacket (embroidered with the primary school logo)  </a:t>
            </a:r>
            <a:endParaRPr lang="en-GB" dirty="0" smtClean="0"/>
          </a:p>
          <a:p>
            <a:endParaRPr lang="en-GB" dirty="0"/>
          </a:p>
          <a:p>
            <a:r>
              <a:rPr lang="en-GB" b="1" dirty="0"/>
              <a:t>Other items of clothing </a:t>
            </a:r>
            <a:r>
              <a:rPr lang="en-GB" dirty="0"/>
              <a:t>(this is not able to be purchased in school)</a:t>
            </a:r>
          </a:p>
          <a:p>
            <a:pPr lvl="0"/>
            <a:r>
              <a:rPr lang="en-GB" dirty="0"/>
              <a:t>girls to wear grey tights or grey socks/white socks (no patterned tights)</a:t>
            </a:r>
          </a:p>
          <a:p>
            <a:pPr lvl="0"/>
            <a:r>
              <a:rPr lang="en-GB" dirty="0"/>
              <a:t>girls to wear GREY skirts, shorts, pinafore dress or trousers (NOT Black or blue)</a:t>
            </a:r>
          </a:p>
          <a:p>
            <a:pPr lvl="0"/>
            <a:r>
              <a:rPr lang="en-GB" dirty="0"/>
              <a:t>Boys to wear GREY trousers or shorts (NOT black or blue)</a:t>
            </a:r>
          </a:p>
          <a:p>
            <a:pPr lvl="0"/>
            <a:r>
              <a:rPr lang="en-GB" dirty="0"/>
              <a:t>Boys to wear grey socks</a:t>
            </a:r>
          </a:p>
          <a:p>
            <a:pPr lvl="0"/>
            <a:r>
              <a:rPr lang="en-GB" dirty="0"/>
              <a:t>Boys to wear leather black school shoes (no canvas shoes or trainers or boots)</a:t>
            </a:r>
          </a:p>
          <a:p>
            <a:pPr lvl="0"/>
            <a:r>
              <a:rPr lang="en-GB" dirty="0"/>
              <a:t>Girls to wear black leather/patent shoes (no canvas shoes, trainers or open toed sandals or boots.)</a:t>
            </a:r>
          </a:p>
          <a:p>
            <a:pPr lvl="0"/>
            <a:r>
              <a:rPr lang="en-GB" dirty="0"/>
              <a:t>In Infants please can you ensure children have Velcro shoes not laces or buckles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821397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a:t>
            </a:r>
          </a:p>
        </p:txBody>
      </p:sp>
      <p:sp>
        <p:nvSpPr>
          <p:cNvPr id="3" name="Content Placeholder 2"/>
          <p:cNvSpPr>
            <a:spLocks noGrp="1"/>
          </p:cNvSpPr>
          <p:nvPr>
            <p:ph idx="1"/>
          </p:nvPr>
        </p:nvSpPr>
        <p:spPr>
          <a:xfrm>
            <a:off x="677334" y="1451957"/>
            <a:ext cx="8596668" cy="3014748"/>
          </a:xfrm>
        </p:spPr>
        <p:txBody>
          <a:bodyPr>
            <a:normAutofit/>
          </a:bodyPr>
          <a:lstStyle/>
          <a:p>
            <a:r>
              <a:rPr lang="en-GB" dirty="0"/>
              <a:t>All resources are provided for your child at St Oswald’s</a:t>
            </a:r>
            <a:r>
              <a:rPr lang="en-GB" dirty="0" smtClean="0"/>
              <a:t>.</a:t>
            </a:r>
          </a:p>
          <a:p>
            <a:r>
              <a:rPr lang="en-GB" dirty="0" smtClean="0"/>
              <a:t> Swimming- </a:t>
            </a:r>
            <a:r>
              <a:rPr lang="en-GB" dirty="0"/>
              <a:t>You will need to ensure your child has a swimming hat (these can be purchased from the school office</a:t>
            </a:r>
            <a:r>
              <a:rPr lang="en-GB" dirty="0" smtClean="0"/>
              <a:t>)</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25694" y="339436"/>
            <a:ext cx="914402" cy="914402"/>
          </a:xfrm>
          <a:prstGeom prst="rect">
            <a:avLst/>
          </a:prstGeom>
        </p:spPr>
      </p:pic>
    </p:spTree>
    <p:extLst>
      <p:ext uri="{BB962C8B-B14F-4D97-AF65-F5344CB8AC3E}">
        <p14:creationId xmlns:p14="http://schemas.microsoft.com/office/powerpoint/2010/main" val="1126686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EBF6F7-A78F-4FAA-BDDF-D5E59A7E33DB}"/>
              </a:ext>
            </a:extLst>
          </p:cNvPr>
          <p:cNvSpPr>
            <a:spLocks noGrp="1"/>
          </p:cNvSpPr>
          <p:nvPr>
            <p:ph type="title"/>
          </p:nvPr>
        </p:nvSpPr>
        <p:spPr/>
        <p:txBody>
          <a:bodyPr/>
          <a:lstStyle/>
          <a:p>
            <a:r>
              <a:rPr lang="en-GB" dirty="0"/>
              <a:t>Food Intolerances	</a:t>
            </a:r>
          </a:p>
        </p:txBody>
      </p:sp>
      <p:sp>
        <p:nvSpPr>
          <p:cNvPr id="3" name="Content Placeholder 2">
            <a:extLst>
              <a:ext uri="{FF2B5EF4-FFF2-40B4-BE49-F238E27FC236}">
                <a16:creationId xmlns:a16="http://schemas.microsoft.com/office/drawing/2014/main" id="{C3BE6E8A-1A28-46CF-ABB6-D253BF44AABB}"/>
              </a:ext>
            </a:extLst>
          </p:cNvPr>
          <p:cNvSpPr>
            <a:spLocks noGrp="1"/>
          </p:cNvSpPr>
          <p:nvPr>
            <p:ph idx="1"/>
          </p:nvPr>
        </p:nvSpPr>
        <p:spPr/>
        <p:txBody>
          <a:bodyPr/>
          <a:lstStyle/>
          <a:p>
            <a:r>
              <a:rPr lang="en-GB" dirty="0"/>
              <a:t>We have more and more children in our school who have allergies, some severe requiring them to </a:t>
            </a:r>
            <a:r>
              <a:rPr lang="en-GB"/>
              <a:t>have epi </a:t>
            </a:r>
            <a:r>
              <a:rPr lang="en-GB" dirty="0"/>
              <a:t>pens </a:t>
            </a:r>
            <a:r>
              <a:rPr lang="en-GB"/>
              <a:t>close by.</a:t>
            </a:r>
            <a:endParaRPr lang="en-GB" dirty="0"/>
          </a:p>
          <a:p>
            <a:r>
              <a:rPr lang="en-GB" dirty="0"/>
              <a:t>As a result we ask you to refrain from any nuts as part of snacks.</a:t>
            </a:r>
          </a:p>
          <a:p>
            <a:r>
              <a:rPr lang="en-GB" dirty="0"/>
              <a:t>We also ask that you no longer bring in cakes or treats when there is a birthday due to the range of allergies within each class.</a:t>
            </a:r>
          </a:p>
        </p:txBody>
      </p:sp>
    </p:spTree>
    <p:extLst>
      <p:ext uri="{BB962C8B-B14F-4D97-AF65-F5344CB8AC3E}">
        <p14:creationId xmlns:p14="http://schemas.microsoft.com/office/powerpoint/2010/main" val="1254023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Educational Visits</a:t>
            </a:r>
          </a:p>
        </p:txBody>
      </p:sp>
      <p:sp>
        <p:nvSpPr>
          <p:cNvPr id="3" name="Content Placeholder 2"/>
          <p:cNvSpPr>
            <a:spLocks noGrp="1"/>
          </p:cNvSpPr>
          <p:nvPr>
            <p:ph idx="1"/>
          </p:nvPr>
        </p:nvSpPr>
        <p:spPr/>
        <p:txBody>
          <a:bodyPr/>
          <a:lstStyle/>
          <a:p>
            <a:r>
              <a:rPr lang="en-GB" dirty="0"/>
              <a:t>All visits which we take our children on are linked to the learning that they will be doing in class. They will be focused to enhance the children's knowledge of a topic or piece of learning. </a:t>
            </a:r>
          </a:p>
          <a:p>
            <a:r>
              <a:rPr lang="en-GB" dirty="0"/>
              <a:t>If we cannot go out on a visit then we will have visitors who will come into school.</a:t>
            </a:r>
          </a:p>
          <a:p>
            <a:r>
              <a:rPr lang="en-GB" dirty="0"/>
              <a:t>This year we are planning the following Visits- Cadbury World, Sports events at QEGS and several more opportunities throughout the year. </a:t>
            </a:r>
          </a:p>
          <a:p>
            <a:pPr marL="0" indent="0">
              <a:buNone/>
            </a:pPr>
            <a:endParaRPr lang="en-GB" dirty="0"/>
          </a:p>
        </p:txBody>
      </p:sp>
    </p:spTree>
    <p:extLst>
      <p:ext uri="{BB962C8B-B14F-4D97-AF65-F5344CB8AC3E}">
        <p14:creationId xmlns:p14="http://schemas.microsoft.com/office/powerpoint/2010/main" val="18083551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8596668" cy="3563389"/>
          </a:xfrm>
        </p:spPr>
        <p:txBody>
          <a:bodyPr/>
          <a:lstStyle/>
          <a:p>
            <a:r>
              <a:rPr lang="en-GB" dirty="0"/>
              <a:t>Thank you for listening. </a:t>
            </a:r>
          </a:p>
        </p:txBody>
      </p:sp>
      <p:sp>
        <p:nvSpPr>
          <p:cNvPr id="3" name="Content Placeholder 2"/>
          <p:cNvSpPr>
            <a:spLocks noGrp="1"/>
          </p:cNvSpPr>
          <p:nvPr>
            <p:ph idx="1"/>
          </p:nvPr>
        </p:nvSpPr>
        <p:spPr/>
        <p:txBody>
          <a:bodyPr/>
          <a:lstStyle/>
          <a:p>
            <a:r>
              <a:rPr lang="en-GB" dirty="0"/>
              <a:t>We operate an open door policy and are always available to support and help your child and you as a family in anyway we possibly can. This could be sign positing for support and advice or meeting to discuss ways in which we as a school can support your child on their educational journey.</a:t>
            </a:r>
          </a:p>
          <a:p>
            <a:r>
              <a:rPr lang="en-GB" dirty="0"/>
              <a:t>All information is shared amongst the team within the class.</a:t>
            </a:r>
          </a:p>
          <a:p>
            <a:endParaRPr lang="en-GB" dirty="0"/>
          </a:p>
        </p:txBody>
      </p:sp>
    </p:spTree>
    <p:extLst>
      <p:ext uri="{BB962C8B-B14F-4D97-AF65-F5344CB8AC3E}">
        <p14:creationId xmlns:p14="http://schemas.microsoft.com/office/powerpoint/2010/main" val="106375528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c1949afd-ee9b-4e37-9cbf-75bb4204833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649FE7EE813BC42A62D228DF04E749F" ma:contentTypeVersion="18" ma:contentTypeDescription="Create a new document." ma:contentTypeScope="" ma:versionID="21ce21b1d4ff2e6498e9d6cee1bd5441">
  <xsd:schema xmlns:xsd="http://www.w3.org/2001/XMLSchema" xmlns:xs="http://www.w3.org/2001/XMLSchema" xmlns:p="http://schemas.microsoft.com/office/2006/metadata/properties" xmlns:ns3="c1949afd-ee9b-4e37-9cbf-75bb42048334" xmlns:ns4="9aec9760-0c78-4a95-a274-d126cab3eff9" targetNamespace="http://schemas.microsoft.com/office/2006/metadata/properties" ma:root="true" ma:fieldsID="d5cf41a37a944cc71a10bdef24d89bec" ns3:_="" ns4:_="">
    <xsd:import namespace="c1949afd-ee9b-4e37-9cbf-75bb42048334"/>
    <xsd:import namespace="9aec9760-0c78-4a95-a274-d126cab3ef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Location" minOccurs="0"/>
                <xsd:element ref="ns3:MediaServiceAutoKeyPoints" minOccurs="0"/>
                <xsd:element ref="ns3:MediaServiceKeyPoints" minOccurs="0"/>
                <xsd:element ref="ns4:SharedWithUsers" minOccurs="0"/>
                <xsd:element ref="ns4:SharedWithDetails" minOccurs="0"/>
                <xsd:element ref="ns4:SharingHintHash" minOccurs="0"/>
                <xsd:element ref="ns3:MediaServiceGenerationTime" minOccurs="0"/>
                <xsd:element ref="ns3:MediaServiceEventHashCode"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1949afd-ee9b-4e37-9cbf-75bb420483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aec9760-0c78-4a95-a274-d126cab3ef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BC40443-4995-4852-91D5-2F1204DDB7DE}">
  <ds:schemaRefs>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http://schemas.microsoft.com/office/2006/metadata/properties"/>
    <ds:schemaRef ds:uri="http://purl.org/dc/elements/1.1/"/>
    <ds:schemaRef ds:uri="9aec9760-0c78-4a95-a274-d126cab3eff9"/>
    <ds:schemaRef ds:uri="c1949afd-ee9b-4e37-9cbf-75bb42048334"/>
    <ds:schemaRef ds:uri="http://www.w3.org/XML/1998/namespace"/>
    <ds:schemaRef ds:uri="http://purl.org/dc/dcmitype/"/>
  </ds:schemaRefs>
</ds:datastoreItem>
</file>

<file path=customXml/itemProps2.xml><?xml version="1.0" encoding="utf-8"?>
<ds:datastoreItem xmlns:ds="http://schemas.openxmlformats.org/officeDocument/2006/customXml" ds:itemID="{757D343A-C321-426D-8492-13117FD0293A}">
  <ds:schemaRefs>
    <ds:schemaRef ds:uri="http://schemas.microsoft.com/sharepoint/v3/contenttype/forms"/>
  </ds:schemaRefs>
</ds:datastoreItem>
</file>

<file path=customXml/itemProps3.xml><?xml version="1.0" encoding="utf-8"?>
<ds:datastoreItem xmlns:ds="http://schemas.openxmlformats.org/officeDocument/2006/customXml" ds:itemID="{6E260E93-8022-4134-AE6C-D4F0F0DF93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1949afd-ee9b-4e37-9cbf-75bb42048334"/>
    <ds:schemaRef ds:uri="9aec9760-0c78-4a95-a274-d126cab3ef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176</TotalTime>
  <Words>1713</Words>
  <Application>Microsoft Office PowerPoint</Application>
  <PresentationFormat>Widescreen</PresentationFormat>
  <Paragraphs>107</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Comic Sans MS</vt:lpstr>
      <vt:lpstr>Optima ExtraBlack</vt:lpstr>
      <vt:lpstr>Times New Roman</vt:lpstr>
      <vt:lpstr>Trebuchet MS</vt:lpstr>
      <vt:lpstr>Wingdings 3</vt:lpstr>
      <vt:lpstr>Facet</vt:lpstr>
      <vt:lpstr>Welcome to the Academic Year 2025-2026   </vt:lpstr>
      <vt:lpstr>Meet the Year 3 Team</vt:lpstr>
      <vt:lpstr>School Vision and Values</vt:lpstr>
      <vt:lpstr>Beginning and end of the school day</vt:lpstr>
      <vt:lpstr>Attendance</vt:lpstr>
      <vt:lpstr>Attendance ladder</vt:lpstr>
      <vt:lpstr>Photography and Videoing in school</vt:lpstr>
      <vt:lpstr>Behaviour and Rewards </vt:lpstr>
      <vt:lpstr>Homework</vt:lpstr>
      <vt:lpstr>Topic Homework</vt:lpstr>
      <vt:lpstr>Maths and English Homework</vt:lpstr>
      <vt:lpstr>How will I know what will my child be learning?</vt:lpstr>
      <vt:lpstr>RSE (Relationship and Sex Education)</vt:lpstr>
      <vt:lpstr>Opportunities</vt:lpstr>
      <vt:lpstr>School day</vt:lpstr>
      <vt:lpstr>School Uniform</vt:lpstr>
      <vt:lpstr>PowerPoint Presentation</vt:lpstr>
      <vt:lpstr>Resources</vt:lpstr>
      <vt:lpstr>Food Intolerances </vt:lpstr>
      <vt:lpstr>Educational Visits</vt:lpstr>
      <vt:lpstr>Thank you for listening.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Wood, R</dc:creator>
  <cp:lastModifiedBy>Laura Fowler</cp:lastModifiedBy>
  <cp:revision>23</cp:revision>
  <dcterms:created xsi:type="dcterms:W3CDTF">2022-07-03T11:31:29Z</dcterms:created>
  <dcterms:modified xsi:type="dcterms:W3CDTF">2025-09-07T15:31:41Z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0x010100F649FE7EE813BC42A62D228DF04E749F</vt:lpwstr>
  </property>
</Properties>
</file>