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57" r:id="rId6"/>
    <p:sldId id="258" r:id="rId7"/>
    <p:sldId id="259" r:id="rId8"/>
    <p:sldId id="275" r:id="rId9"/>
    <p:sldId id="276" r:id="rId10"/>
    <p:sldId id="260" r:id="rId11"/>
    <p:sldId id="278" r:id="rId12"/>
    <p:sldId id="261" r:id="rId13"/>
    <p:sldId id="282" r:id="rId14"/>
    <p:sldId id="264" r:id="rId15"/>
    <p:sldId id="263" r:id="rId16"/>
    <p:sldId id="281" r:id="rId17"/>
    <p:sldId id="277" r:id="rId18"/>
    <p:sldId id="279" r:id="rId19"/>
    <p:sldId id="267" r:id="rId20"/>
    <p:sldId id="294" r:id="rId21"/>
    <p:sldId id="285" r:id="rId22"/>
    <p:sldId id="268" r:id="rId23"/>
    <p:sldId id="269" r:id="rId24"/>
    <p:sldId id="270" r:id="rId25"/>
    <p:sldId id="271" r:id="rId26"/>
    <p:sldId id="280" r:id="rId27"/>
    <p:sldId id="295" r:id="rId28"/>
    <p:sldId id="273"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86" d="100"/>
          <a:sy n="86" d="100"/>
        </p:scale>
        <p:origin x="6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84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994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79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59411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037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470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247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2523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9/10/2026</a:t>
            </a:fld>
            <a:endParaRPr lang="en-US" dirty="0"/>
          </a:p>
        </p:txBody>
      </p:sp>
    </p:spTree>
    <p:extLst>
      <p:ext uri="{BB962C8B-B14F-4D97-AF65-F5344CB8AC3E}">
        <p14:creationId xmlns:p14="http://schemas.microsoft.com/office/powerpoint/2010/main" val="341311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955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473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832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53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5309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937743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8860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397618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409335" y="1579418"/>
            <a:ext cx="3962400" cy="3962400"/>
          </a:xfrm>
          <a:prstGeom prst="rect">
            <a:avLst/>
          </a:prstGeom>
        </p:spPr>
      </p:pic>
      <p:sp>
        <p:nvSpPr>
          <p:cNvPr id="3" name="Subtitle 2"/>
          <p:cNvSpPr>
            <a:spLocks noGrp="1"/>
          </p:cNvSpPr>
          <p:nvPr>
            <p:ph type="subTitle" idx="1"/>
          </p:nvPr>
        </p:nvSpPr>
        <p:spPr>
          <a:xfrm>
            <a:off x="1651154" y="5585917"/>
            <a:ext cx="7766936" cy="1096899"/>
          </a:xfrm>
        </p:spPr>
        <p:txBody>
          <a:bodyPr/>
          <a:lstStyle/>
          <a:p>
            <a:r>
              <a:rPr lang="en-GB" dirty="0"/>
              <a:t>September 2026</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7" name="Title 6">
            <a:extLst>
              <a:ext uri="{FF2B5EF4-FFF2-40B4-BE49-F238E27FC236}">
                <a16:creationId xmlns:a16="http://schemas.microsoft.com/office/drawing/2014/main" id="{CAC69D0F-9FFE-44A9-96ED-5564824A8A93}"/>
              </a:ext>
            </a:extLst>
          </p:cNvPr>
          <p:cNvSpPr>
            <a:spLocks noGrp="1"/>
          </p:cNvSpPr>
          <p:nvPr>
            <p:ph type="ctrTitle"/>
          </p:nvPr>
        </p:nvSpPr>
        <p:spPr>
          <a:xfrm>
            <a:off x="-410095" y="297491"/>
            <a:ext cx="11030989" cy="1281927"/>
          </a:xfrm>
        </p:spPr>
        <p:txBody>
          <a:bodyPr/>
          <a:lstStyle/>
          <a:p>
            <a:r>
              <a:rPr lang="en-GB" dirty="0">
                <a:solidFill>
                  <a:schemeClr val="accent2">
                    <a:lumMod val="75000"/>
                  </a:schemeClr>
                </a:solidFill>
              </a:rPr>
              <a:t>Welcome to the Year 2026-2027</a:t>
            </a:r>
          </a:p>
        </p:txBody>
      </p:sp>
    </p:spTree>
    <p:extLst>
      <p:ext uri="{BB962C8B-B14F-4D97-AF65-F5344CB8AC3E}">
        <p14:creationId xmlns:p14="http://schemas.microsoft.com/office/powerpoint/2010/main" val="2441490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944" y="144788"/>
            <a:ext cx="8596668" cy="1320800"/>
          </a:xfrm>
        </p:spPr>
        <p:txBody>
          <a:bodyPr>
            <a:normAutofit fontScale="90000"/>
          </a:bodyPr>
          <a:lstStyle/>
          <a:p>
            <a:r>
              <a:rPr lang="en-GB" dirty="0"/>
              <a:t>Meet the Year 3 Team</a:t>
            </a:r>
            <a:br>
              <a:rPr lang="en-GB" dirty="0"/>
            </a:br>
            <a:br>
              <a:rPr lang="en-GB" dirty="0"/>
            </a:b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11" name="Picture 10">
            <a:extLst>
              <a:ext uri="{FF2B5EF4-FFF2-40B4-BE49-F238E27FC236}">
                <a16:creationId xmlns:a16="http://schemas.microsoft.com/office/drawing/2014/main" id="{62348E7B-002C-4BF6-A2FD-38E95A0FEB74}"/>
              </a:ext>
            </a:extLst>
          </p:cNvPr>
          <p:cNvPicPr>
            <a:picLocks noChangeAspect="1"/>
          </p:cNvPicPr>
          <p:nvPr/>
        </p:nvPicPr>
        <p:blipFill rotWithShape="1">
          <a:blip r:embed="rId3"/>
          <a:srcRect l="7398" r="6048" b="24823"/>
          <a:stretch/>
        </p:blipFill>
        <p:spPr>
          <a:xfrm>
            <a:off x="860491" y="833031"/>
            <a:ext cx="1325217" cy="1819959"/>
          </a:xfrm>
          <a:prstGeom prst="rect">
            <a:avLst/>
          </a:prstGeom>
        </p:spPr>
      </p:pic>
      <p:sp>
        <p:nvSpPr>
          <p:cNvPr id="12" name="TextBox 11">
            <a:extLst>
              <a:ext uri="{FF2B5EF4-FFF2-40B4-BE49-F238E27FC236}">
                <a16:creationId xmlns:a16="http://schemas.microsoft.com/office/drawing/2014/main" id="{3FAC122A-C73B-4C83-9868-DE40C6AD1BB4}"/>
              </a:ext>
            </a:extLst>
          </p:cNvPr>
          <p:cNvSpPr txBox="1"/>
          <p:nvPr/>
        </p:nvSpPr>
        <p:spPr>
          <a:xfrm>
            <a:off x="99710" y="2645590"/>
            <a:ext cx="2806192"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Bunting</a:t>
            </a:r>
          </a:p>
          <a:p>
            <a:pPr algn="ctr"/>
            <a:r>
              <a:rPr lang="en-GB" sz="1400" dirty="0">
                <a:solidFill>
                  <a:schemeClr val="accent1"/>
                </a:solidFill>
                <a:latin typeface="Comic Sans MS" panose="030F0702030302020204" pitchFamily="66" charset="0"/>
              </a:rPr>
              <a:t>Year 3 Class Teacher</a:t>
            </a:r>
          </a:p>
          <a:p>
            <a:pPr algn="ctr"/>
            <a:r>
              <a:rPr lang="en-GB" sz="1400" dirty="0">
                <a:solidFill>
                  <a:schemeClr val="accent1"/>
                </a:solidFill>
                <a:latin typeface="Comic Sans MS" panose="030F0702030302020204" pitchFamily="66" charset="0"/>
              </a:rPr>
              <a:t>(Monday-Thursday) </a:t>
            </a:r>
          </a:p>
        </p:txBody>
      </p:sp>
      <p:sp>
        <p:nvSpPr>
          <p:cNvPr id="13" name="TextBox 12">
            <a:extLst>
              <a:ext uri="{FF2B5EF4-FFF2-40B4-BE49-F238E27FC236}">
                <a16:creationId xmlns:a16="http://schemas.microsoft.com/office/drawing/2014/main" id="{0B693519-872D-4D66-A297-2CEBF8BB07EE}"/>
              </a:ext>
            </a:extLst>
          </p:cNvPr>
          <p:cNvSpPr txBox="1"/>
          <p:nvPr/>
        </p:nvSpPr>
        <p:spPr>
          <a:xfrm>
            <a:off x="3512937" y="2653373"/>
            <a:ext cx="2597757"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Miss Austin</a:t>
            </a:r>
          </a:p>
          <a:p>
            <a:pPr algn="ctr"/>
            <a:r>
              <a:rPr lang="en-GB" sz="1400" dirty="0">
                <a:solidFill>
                  <a:schemeClr val="accent1"/>
                </a:solidFill>
                <a:latin typeface="Comic Sans MS" panose="030F0702030302020204" pitchFamily="66" charset="0"/>
              </a:rPr>
              <a:t>Year 3 Class Teacher</a:t>
            </a:r>
          </a:p>
          <a:p>
            <a:pPr algn="ctr"/>
            <a:r>
              <a:rPr lang="en-GB" sz="1400" dirty="0">
                <a:solidFill>
                  <a:schemeClr val="accent1"/>
                </a:solidFill>
                <a:latin typeface="Comic Sans MS" panose="030F0702030302020204" pitchFamily="66" charset="0"/>
              </a:rPr>
              <a:t>(Friday) </a:t>
            </a:r>
          </a:p>
        </p:txBody>
      </p:sp>
      <p:sp>
        <p:nvSpPr>
          <p:cNvPr id="14" name="TextBox 13">
            <a:extLst>
              <a:ext uri="{FF2B5EF4-FFF2-40B4-BE49-F238E27FC236}">
                <a16:creationId xmlns:a16="http://schemas.microsoft.com/office/drawing/2014/main" id="{F1D6D378-69AD-488B-8676-E3F96DE0FCAC}"/>
              </a:ext>
            </a:extLst>
          </p:cNvPr>
          <p:cNvSpPr txBox="1"/>
          <p:nvPr/>
        </p:nvSpPr>
        <p:spPr>
          <a:xfrm>
            <a:off x="6557423" y="2645590"/>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Morgan</a:t>
            </a:r>
          </a:p>
          <a:p>
            <a:pPr algn="ctr"/>
            <a:r>
              <a:rPr lang="en-GB" sz="1400" dirty="0">
                <a:solidFill>
                  <a:schemeClr val="accent1"/>
                </a:solidFill>
                <a:latin typeface="Comic Sans MS" panose="030F0702030302020204" pitchFamily="66" charset="0"/>
              </a:rPr>
              <a:t>Teaching Assistant</a:t>
            </a:r>
          </a:p>
          <a:p>
            <a:pPr algn="ctr"/>
            <a:r>
              <a:rPr lang="en-GB" sz="1400" dirty="0">
                <a:solidFill>
                  <a:schemeClr val="accent1"/>
                </a:solidFill>
                <a:latin typeface="Comic Sans MS" panose="030F0702030302020204" pitchFamily="66" charset="0"/>
              </a:rPr>
              <a:t>(Monday-Tuesday mornings)</a:t>
            </a:r>
          </a:p>
        </p:txBody>
      </p:sp>
      <p:sp>
        <p:nvSpPr>
          <p:cNvPr id="15" name="TextBox 14">
            <a:extLst>
              <a:ext uri="{FF2B5EF4-FFF2-40B4-BE49-F238E27FC236}">
                <a16:creationId xmlns:a16="http://schemas.microsoft.com/office/drawing/2014/main" id="{7524A4BD-278E-4B60-85C8-8A2E06B5A4B7}"/>
              </a:ext>
            </a:extLst>
          </p:cNvPr>
          <p:cNvSpPr txBox="1"/>
          <p:nvPr/>
        </p:nvSpPr>
        <p:spPr>
          <a:xfrm>
            <a:off x="3388398" y="5904065"/>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Midday Day Supervisor</a:t>
            </a:r>
          </a:p>
          <a:p>
            <a:pPr algn="ctr"/>
            <a:r>
              <a:rPr lang="en-GB" sz="1400" dirty="0">
                <a:solidFill>
                  <a:schemeClr val="accent1"/>
                </a:solidFill>
                <a:latin typeface="Comic Sans MS" panose="030F0702030302020204" pitchFamily="66" charset="0"/>
              </a:rPr>
              <a:t>Mrs Mitchell</a:t>
            </a:r>
          </a:p>
          <a:p>
            <a:pPr algn="ctr"/>
            <a:r>
              <a:rPr lang="en-GB" sz="1400" dirty="0">
                <a:solidFill>
                  <a:schemeClr val="accent1"/>
                </a:solidFill>
                <a:latin typeface="Comic Sans MS" panose="030F0702030302020204" pitchFamily="66" charset="0"/>
              </a:rPr>
              <a:t>(Monday – Friday)</a:t>
            </a:r>
          </a:p>
        </p:txBody>
      </p:sp>
      <p:sp>
        <p:nvSpPr>
          <p:cNvPr id="16" name="TextBox 15">
            <a:extLst>
              <a:ext uri="{FF2B5EF4-FFF2-40B4-BE49-F238E27FC236}">
                <a16:creationId xmlns:a16="http://schemas.microsoft.com/office/drawing/2014/main" id="{8BAB97B6-8ABA-4C10-9848-E065B6CD8248}"/>
              </a:ext>
            </a:extLst>
          </p:cNvPr>
          <p:cNvSpPr txBox="1"/>
          <p:nvPr/>
        </p:nvSpPr>
        <p:spPr>
          <a:xfrm>
            <a:off x="196322" y="5880132"/>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a:t>
            </a:r>
            <a:r>
              <a:rPr lang="en-GB" sz="1400" dirty="0" err="1">
                <a:solidFill>
                  <a:schemeClr val="accent1"/>
                </a:solidFill>
                <a:latin typeface="Comic Sans MS" panose="030F0702030302020204" pitchFamily="66" charset="0"/>
              </a:rPr>
              <a:t>Bould</a:t>
            </a:r>
            <a:endParaRPr lang="en-GB" sz="1400" dirty="0">
              <a:solidFill>
                <a:schemeClr val="accent1"/>
              </a:solidFill>
              <a:latin typeface="Comic Sans MS" panose="030F0702030302020204" pitchFamily="66" charset="0"/>
            </a:endParaRPr>
          </a:p>
          <a:p>
            <a:pPr algn="ctr"/>
            <a:r>
              <a:rPr lang="en-GB" sz="1400" dirty="0">
                <a:solidFill>
                  <a:schemeClr val="accent1"/>
                </a:solidFill>
                <a:latin typeface="Comic Sans MS" panose="030F0702030302020204" pitchFamily="66" charset="0"/>
              </a:rPr>
              <a:t>Teaching Assistant</a:t>
            </a:r>
          </a:p>
          <a:p>
            <a:pPr algn="ctr"/>
            <a:r>
              <a:rPr lang="en-GB" sz="1400" dirty="0">
                <a:solidFill>
                  <a:schemeClr val="accent1"/>
                </a:solidFill>
                <a:latin typeface="Comic Sans MS" panose="030F0702030302020204" pitchFamily="66" charset="0"/>
              </a:rPr>
              <a:t>(Wednesday - Friday mornings)</a:t>
            </a:r>
          </a:p>
        </p:txBody>
      </p:sp>
      <p:pic>
        <p:nvPicPr>
          <p:cNvPr id="17" name="Picture 16">
            <a:extLst>
              <a:ext uri="{FF2B5EF4-FFF2-40B4-BE49-F238E27FC236}">
                <a16:creationId xmlns:a16="http://schemas.microsoft.com/office/drawing/2014/main" id="{1FD49D28-56DA-41AD-8EE1-034263814615}"/>
              </a:ext>
            </a:extLst>
          </p:cNvPr>
          <p:cNvPicPr>
            <a:picLocks noChangeAspect="1"/>
          </p:cNvPicPr>
          <p:nvPr/>
        </p:nvPicPr>
        <p:blipFill>
          <a:blip r:embed="rId4"/>
          <a:stretch>
            <a:fillRect/>
          </a:stretch>
        </p:blipFill>
        <p:spPr>
          <a:xfrm>
            <a:off x="4112847" y="825573"/>
            <a:ext cx="1397939" cy="1819959"/>
          </a:xfrm>
          <a:prstGeom prst="rect">
            <a:avLst/>
          </a:prstGeom>
        </p:spPr>
      </p:pic>
      <p:pic>
        <p:nvPicPr>
          <p:cNvPr id="18" name="Picture 17">
            <a:extLst>
              <a:ext uri="{FF2B5EF4-FFF2-40B4-BE49-F238E27FC236}">
                <a16:creationId xmlns:a16="http://schemas.microsoft.com/office/drawing/2014/main" id="{54524FCF-548D-46AE-B1CB-4627F1CCB047}"/>
              </a:ext>
            </a:extLst>
          </p:cNvPr>
          <p:cNvPicPr>
            <a:picLocks noChangeAspect="1"/>
          </p:cNvPicPr>
          <p:nvPr/>
        </p:nvPicPr>
        <p:blipFill>
          <a:blip r:embed="rId5"/>
          <a:stretch>
            <a:fillRect/>
          </a:stretch>
        </p:blipFill>
        <p:spPr>
          <a:xfrm>
            <a:off x="4169891" y="3833316"/>
            <a:ext cx="1553964" cy="1972697"/>
          </a:xfrm>
          <a:prstGeom prst="rect">
            <a:avLst/>
          </a:prstGeom>
        </p:spPr>
      </p:pic>
      <p:pic>
        <p:nvPicPr>
          <p:cNvPr id="19" name="Picture 18">
            <a:extLst>
              <a:ext uri="{FF2B5EF4-FFF2-40B4-BE49-F238E27FC236}">
                <a16:creationId xmlns:a16="http://schemas.microsoft.com/office/drawing/2014/main" id="{B17DC2C0-65DA-4F94-8B38-24DF6F7260B5}"/>
              </a:ext>
            </a:extLst>
          </p:cNvPr>
          <p:cNvPicPr>
            <a:picLocks noChangeAspect="1"/>
          </p:cNvPicPr>
          <p:nvPr/>
        </p:nvPicPr>
        <p:blipFill rotWithShape="1">
          <a:blip r:embed="rId6"/>
          <a:srcRect t="7539"/>
          <a:stretch/>
        </p:blipFill>
        <p:spPr>
          <a:xfrm>
            <a:off x="7363541" y="3761998"/>
            <a:ext cx="1470497" cy="2044016"/>
          </a:xfrm>
          <a:prstGeom prst="rect">
            <a:avLst/>
          </a:prstGeom>
        </p:spPr>
      </p:pic>
      <p:pic>
        <p:nvPicPr>
          <p:cNvPr id="20" name="Picture 19">
            <a:extLst>
              <a:ext uri="{FF2B5EF4-FFF2-40B4-BE49-F238E27FC236}">
                <a16:creationId xmlns:a16="http://schemas.microsoft.com/office/drawing/2014/main" id="{E1A5CA34-3D6E-4AD9-A669-B01BF3D3158F}"/>
              </a:ext>
            </a:extLst>
          </p:cNvPr>
          <p:cNvPicPr>
            <a:picLocks noChangeAspect="1"/>
          </p:cNvPicPr>
          <p:nvPr/>
        </p:nvPicPr>
        <p:blipFill>
          <a:blip r:embed="rId7"/>
          <a:stretch>
            <a:fillRect/>
          </a:stretch>
        </p:blipFill>
        <p:spPr>
          <a:xfrm>
            <a:off x="995382" y="3832992"/>
            <a:ext cx="1561718" cy="1972697"/>
          </a:xfrm>
          <a:prstGeom prst="rect">
            <a:avLst/>
          </a:prstGeom>
        </p:spPr>
      </p:pic>
      <p:pic>
        <p:nvPicPr>
          <p:cNvPr id="21" name="Picture 20">
            <a:extLst>
              <a:ext uri="{FF2B5EF4-FFF2-40B4-BE49-F238E27FC236}">
                <a16:creationId xmlns:a16="http://schemas.microsoft.com/office/drawing/2014/main" id="{E28729A7-0E7C-4922-8863-2CA6787A9464}"/>
              </a:ext>
            </a:extLst>
          </p:cNvPr>
          <p:cNvPicPr>
            <a:picLocks noChangeAspect="1"/>
          </p:cNvPicPr>
          <p:nvPr/>
        </p:nvPicPr>
        <p:blipFill rotWithShape="1">
          <a:blip r:embed="rId8"/>
          <a:srcRect l="-2720" t="9490" r="5627" b="3725"/>
          <a:stretch/>
        </p:blipFill>
        <p:spPr>
          <a:xfrm>
            <a:off x="7326330" y="735106"/>
            <a:ext cx="1424928" cy="1917884"/>
          </a:xfrm>
          <a:prstGeom prst="rect">
            <a:avLst/>
          </a:prstGeom>
        </p:spPr>
      </p:pic>
      <p:sp>
        <p:nvSpPr>
          <p:cNvPr id="22" name="TextBox 21">
            <a:extLst>
              <a:ext uri="{FF2B5EF4-FFF2-40B4-BE49-F238E27FC236}">
                <a16:creationId xmlns:a16="http://schemas.microsoft.com/office/drawing/2014/main" id="{840CF993-ECCA-4A8F-B145-3E949A92C96A}"/>
              </a:ext>
            </a:extLst>
          </p:cNvPr>
          <p:cNvSpPr txBox="1"/>
          <p:nvPr/>
        </p:nvSpPr>
        <p:spPr>
          <a:xfrm>
            <a:off x="6580474" y="5868766"/>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Midday Day Supervisor</a:t>
            </a:r>
          </a:p>
          <a:p>
            <a:pPr algn="ctr"/>
            <a:r>
              <a:rPr lang="en-GB" sz="1400" dirty="0">
                <a:solidFill>
                  <a:schemeClr val="accent1"/>
                </a:solidFill>
                <a:latin typeface="Comic Sans MS" panose="030F0702030302020204" pitchFamily="66" charset="0"/>
              </a:rPr>
              <a:t>Mrs Wadley</a:t>
            </a:r>
          </a:p>
          <a:p>
            <a:pPr algn="ctr"/>
            <a:r>
              <a:rPr lang="en-GB" sz="1400" dirty="0">
                <a:solidFill>
                  <a:schemeClr val="accent1"/>
                </a:solidFill>
                <a:latin typeface="Comic Sans MS" panose="030F0702030302020204" pitchFamily="66" charset="0"/>
              </a:rPr>
              <a:t>(Monday – Friday)</a:t>
            </a:r>
          </a:p>
        </p:txBody>
      </p:sp>
    </p:spTree>
    <p:extLst>
      <p:ext uri="{BB962C8B-B14F-4D97-AF65-F5344CB8AC3E}">
        <p14:creationId xmlns:p14="http://schemas.microsoft.com/office/powerpoint/2010/main" val="110915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Vision and Values</a:t>
            </a:r>
          </a:p>
        </p:txBody>
      </p:sp>
      <p:sp>
        <p:nvSpPr>
          <p:cNvPr id="3" name="Content Placeholder 2"/>
          <p:cNvSpPr>
            <a:spLocks noGrp="1"/>
          </p:cNvSpPr>
          <p:nvPr>
            <p:ph idx="1"/>
          </p:nvPr>
        </p:nvSpPr>
        <p:spPr>
          <a:xfrm>
            <a:off x="804795" y="3397136"/>
            <a:ext cx="8596668" cy="4517362"/>
          </a:xfrm>
        </p:spPr>
        <p:txBody>
          <a:bodyPr/>
          <a:lstStyle/>
          <a:p>
            <a:endParaRPr lang="en-GB" dirty="0"/>
          </a:p>
          <a:p>
            <a:endParaRPr lang="en-GB" dirty="0"/>
          </a:p>
          <a:p>
            <a:r>
              <a:rPr lang="en-GB" dirty="0"/>
              <a:t>Our Core School Values are Honesty, Hope, Forgiveness, Friendship, Perseverance and Respect. They permeate through school life and we ensure that our pupils live by these values in the way they conduct themselves in school, their behaviours in school and outside school.</a:t>
            </a:r>
          </a:p>
          <a:p>
            <a:endParaRPr lang="en-GB" dirty="0"/>
          </a:p>
          <a:p>
            <a:r>
              <a:rPr lang="en-GB" dirty="0"/>
              <a:t>These School Values are linked to the school code of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6" name="Text Box 2"/>
          <p:cNvSpPr txBox="1">
            <a:spLocks noChangeArrowheads="1"/>
          </p:cNvSpPr>
          <p:nvPr/>
        </p:nvSpPr>
        <p:spPr bwMode="auto">
          <a:xfrm>
            <a:off x="1689985" y="1316702"/>
            <a:ext cx="6826288" cy="162600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‘Learning and Growing Together’</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Is underpinned by our school’s core values of Hope, Friendship, Forgiveness, Perseverance, </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Respect, and Honesty.</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We nurture the tiny seeds (that are each individual child and our community) to grow into the mighty tree, as Jesus describes the Kingdom of Heaven (Parable of the Mustard Seed- Matthew 13)</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Individuals flourish in a school which is a safe, respectful and welcoming Christian community.</a:t>
            </a: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4"/>
          <p:cNvSpPr>
            <a:spLocks noChangeArrowheads="1"/>
          </p:cNvSpPr>
          <p:nvPr/>
        </p:nvSpPr>
        <p:spPr bwMode="auto">
          <a:xfrm>
            <a:off x="-1120332" y="32669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Learning-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we develop our wisdom, knowledge and skills</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Growing-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in our character development, hope, aspiration, resilience and social action</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Together-</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so our community can live well together,  showing dignity and respect.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0769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Beginning and end of the school day</a:t>
            </a:r>
          </a:p>
        </p:txBody>
      </p:sp>
      <p:sp>
        <p:nvSpPr>
          <p:cNvPr id="3" name="Content Placeholder 2"/>
          <p:cNvSpPr>
            <a:spLocks noGrp="1"/>
          </p:cNvSpPr>
          <p:nvPr>
            <p:ph idx="1"/>
          </p:nvPr>
        </p:nvSpPr>
        <p:spPr>
          <a:xfrm>
            <a:off x="677333" y="1568335"/>
            <a:ext cx="9372101" cy="4473027"/>
          </a:xfrm>
        </p:spPr>
        <p:txBody>
          <a:bodyPr>
            <a:normAutofit/>
          </a:bodyPr>
          <a:lstStyle/>
          <a:p>
            <a:pPr>
              <a:lnSpc>
                <a:spcPct val="250000"/>
              </a:lnSpc>
            </a:pPr>
            <a:r>
              <a:rPr lang="en-GB" dirty="0">
                <a:solidFill>
                  <a:schemeClr val="tx1"/>
                </a:solidFill>
              </a:rPr>
              <a:t>Doors open at 8.45am. Doors close at 8.55 am</a:t>
            </a:r>
          </a:p>
          <a:p>
            <a:pPr>
              <a:lnSpc>
                <a:spcPct val="250000"/>
              </a:lnSpc>
            </a:pPr>
            <a:r>
              <a:rPr lang="en-GB" dirty="0">
                <a:solidFill>
                  <a:schemeClr val="tx1"/>
                </a:solidFill>
              </a:rPr>
              <a:t>Register is 8.55-9am</a:t>
            </a:r>
          </a:p>
          <a:p>
            <a:pPr>
              <a:lnSpc>
                <a:spcPct val="250000"/>
              </a:lnSpc>
            </a:pPr>
            <a:r>
              <a:rPr lang="en-GB" dirty="0">
                <a:solidFill>
                  <a:schemeClr val="tx1"/>
                </a:solidFill>
              </a:rPr>
              <a:t>All pupils finish at 3.15pm</a:t>
            </a:r>
          </a:p>
          <a:p>
            <a:r>
              <a:rPr lang="en-GB" i="1" dirty="0">
                <a:solidFill>
                  <a:schemeClr val="tx1"/>
                </a:solidFill>
              </a:rPr>
              <a:t>Your child will wait on the playground by the blue door. They should come up the steps onto the playground.</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749681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F510-5DB9-4C6F-9378-9A28368E6682}"/>
              </a:ext>
            </a:extLst>
          </p:cNvPr>
          <p:cNvSpPr>
            <a:spLocks noGrp="1"/>
          </p:cNvSpPr>
          <p:nvPr>
            <p:ph type="title"/>
          </p:nvPr>
        </p:nvSpPr>
        <p:spPr>
          <a:xfrm>
            <a:off x="677334" y="593438"/>
            <a:ext cx="8596668" cy="660400"/>
          </a:xfrm>
        </p:spPr>
        <p:txBody>
          <a:bodyPr/>
          <a:lstStyle/>
          <a:p>
            <a:r>
              <a:rPr lang="en-GB" dirty="0"/>
              <a:t>Attendance</a:t>
            </a:r>
          </a:p>
        </p:txBody>
      </p:sp>
      <p:sp>
        <p:nvSpPr>
          <p:cNvPr id="3" name="Content Placeholder 2">
            <a:extLst>
              <a:ext uri="{FF2B5EF4-FFF2-40B4-BE49-F238E27FC236}">
                <a16:creationId xmlns:a16="http://schemas.microsoft.com/office/drawing/2014/main" id="{52EB1D75-578D-47D3-89F1-27CF284300C0}"/>
              </a:ext>
            </a:extLst>
          </p:cNvPr>
          <p:cNvSpPr>
            <a:spLocks noGrp="1"/>
          </p:cNvSpPr>
          <p:nvPr>
            <p:ph idx="1"/>
          </p:nvPr>
        </p:nvSpPr>
        <p:spPr>
          <a:xfrm>
            <a:off x="677334" y="1488613"/>
            <a:ext cx="8596668" cy="3880773"/>
          </a:xfrm>
        </p:spPr>
        <p:txBody>
          <a:bodyPr>
            <a:normAutofit/>
          </a:bodyPr>
          <a:lstStyle/>
          <a:p>
            <a:r>
              <a:rPr lang="en-GB" dirty="0"/>
              <a:t>Attendance at school is crucial. Our Attendance for last academic year was above National at 95.7% which means we are in line with National. This is great but there is always room for improvement!</a:t>
            </a:r>
          </a:p>
          <a:p>
            <a:r>
              <a:rPr lang="en-GB" dirty="0"/>
              <a:t>You will receive a copy of the Attendance policy. Any days where a child does not attend school means that they are missing out on learning. The attendance ladder on the next slide shows a clear image of absence and days lost learning.</a:t>
            </a:r>
          </a:p>
          <a:p>
            <a:r>
              <a:rPr lang="en-GB" dirty="0"/>
              <a:t>We completely understand and appreciate when your child is unwell (temperature, sickness, diarrhoea) however holidays and days off where we are unsure where your child is will be unauthorised and as per the new policy and expectations from the DFE a procedure for fines will be followed.</a:t>
            </a:r>
          </a:p>
          <a:p>
            <a:r>
              <a:rPr lang="en-GB" dirty="0"/>
              <a:t>This also applies to any incidents where your child is brought to school late.</a:t>
            </a:r>
          </a:p>
          <a:p>
            <a:endParaRPr lang="en-GB" dirty="0"/>
          </a:p>
        </p:txBody>
      </p:sp>
      <p:pic>
        <p:nvPicPr>
          <p:cNvPr id="5" name="Picture 4">
            <a:extLst>
              <a:ext uri="{FF2B5EF4-FFF2-40B4-BE49-F238E27FC236}">
                <a16:creationId xmlns:a16="http://schemas.microsoft.com/office/drawing/2014/main" id="{70B3788E-FC83-4112-98A1-A3A674E7B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5817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A75A-B0B8-4A50-8B9E-B5E5EF06BE93}"/>
              </a:ext>
            </a:extLst>
          </p:cNvPr>
          <p:cNvSpPr>
            <a:spLocks noGrp="1"/>
          </p:cNvSpPr>
          <p:nvPr>
            <p:ph type="title"/>
          </p:nvPr>
        </p:nvSpPr>
        <p:spPr/>
        <p:txBody>
          <a:bodyPr/>
          <a:lstStyle/>
          <a:p>
            <a:r>
              <a:rPr lang="en-GB" dirty="0"/>
              <a:t>Attendance ladder</a:t>
            </a:r>
          </a:p>
        </p:txBody>
      </p:sp>
      <p:pic>
        <p:nvPicPr>
          <p:cNvPr id="4" name="Content Placeholder 3">
            <a:extLst>
              <a:ext uri="{FF2B5EF4-FFF2-40B4-BE49-F238E27FC236}">
                <a16:creationId xmlns:a16="http://schemas.microsoft.com/office/drawing/2014/main" id="{FC06E7BB-494B-4583-907F-0169CD1E3761}"/>
              </a:ext>
            </a:extLst>
          </p:cNvPr>
          <p:cNvPicPr>
            <a:picLocks noGrp="1" noChangeAspect="1"/>
          </p:cNvPicPr>
          <p:nvPr>
            <p:ph idx="1"/>
          </p:nvPr>
        </p:nvPicPr>
        <p:blipFill>
          <a:blip r:embed="rId2"/>
          <a:stretch>
            <a:fillRect/>
          </a:stretch>
        </p:blipFill>
        <p:spPr>
          <a:xfrm>
            <a:off x="2373249" y="1784070"/>
            <a:ext cx="5348976" cy="3881437"/>
          </a:xfrm>
          <a:prstGeom prst="rect">
            <a:avLst/>
          </a:prstGeom>
        </p:spPr>
      </p:pic>
      <p:pic>
        <p:nvPicPr>
          <p:cNvPr id="5" name="Picture 4">
            <a:extLst>
              <a:ext uri="{FF2B5EF4-FFF2-40B4-BE49-F238E27FC236}">
                <a16:creationId xmlns:a16="http://schemas.microsoft.com/office/drawing/2014/main" id="{C0F75970-C893-4C33-819A-D61E88217A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946433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467" y="785409"/>
            <a:ext cx="8560877" cy="1320800"/>
          </a:xfrm>
        </p:spPr>
        <p:txBody>
          <a:bodyPr/>
          <a:lstStyle/>
          <a:p>
            <a:r>
              <a:rPr lang="en-GB" dirty="0"/>
              <a:t>Mobile Phones	</a:t>
            </a:r>
          </a:p>
        </p:txBody>
      </p:sp>
      <p:sp>
        <p:nvSpPr>
          <p:cNvPr id="3" name="Content Placeholder 2"/>
          <p:cNvSpPr>
            <a:spLocks noGrp="1"/>
          </p:cNvSpPr>
          <p:nvPr>
            <p:ph idx="1"/>
          </p:nvPr>
        </p:nvSpPr>
        <p:spPr>
          <a:xfrm>
            <a:off x="166216" y="1445809"/>
            <a:ext cx="9216082" cy="2786611"/>
          </a:xfrm>
        </p:spPr>
        <p:txBody>
          <a:bodyPr/>
          <a:lstStyle/>
          <a:p>
            <a:r>
              <a:rPr lang="en-GB" dirty="0"/>
              <a:t>Children in Year 3 must not bring mobile phones into school.</a:t>
            </a:r>
          </a:p>
          <a:p>
            <a:r>
              <a:rPr lang="en-GB" dirty="0"/>
              <a:t>If you want to contact your child or you need a message getting to your child this needs to be done via the school office.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54AC3880-2BD6-43FE-A6EE-2B7B0ACE160F}"/>
              </a:ext>
            </a:extLst>
          </p:cNvPr>
          <p:cNvPicPr>
            <a:picLocks noChangeAspect="1"/>
          </p:cNvPicPr>
          <p:nvPr/>
        </p:nvPicPr>
        <p:blipFill>
          <a:blip r:embed="rId3"/>
          <a:stretch>
            <a:fillRect/>
          </a:stretch>
        </p:blipFill>
        <p:spPr>
          <a:xfrm>
            <a:off x="9696971" y="1445809"/>
            <a:ext cx="2143125" cy="2143125"/>
          </a:xfrm>
          <a:prstGeom prst="rect">
            <a:avLst/>
          </a:prstGeom>
        </p:spPr>
      </p:pic>
      <p:sp>
        <p:nvSpPr>
          <p:cNvPr id="7" name="Title 1">
            <a:extLst>
              <a:ext uri="{FF2B5EF4-FFF2-40B4-BE49-F238E27FC236}">
                <a16:creationId xmlns:a16="http://schemas.microsoft.com/office/drawing/2014/main" id="{F24D1778-A477-4D61-89AC-D970D4856117}"/>
              </a:ext>
            </a:extLst>
          </p:cNvPr>
          <p:cNvSpPr txBox="1">
            <a:spLocks/>
          </p:cNvSpPr>
          <p:nvPr/>
        </p:nvSpPr>
        <p:spPr>
          <a:xfrm>
            <a:off x="393468" y="3793375"/>
            <a:ext cx="8560877" cy="778625"/>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Smart Watches	</a:t>
            </a:r>
          </a:p>
        </p:txBody>
      </p:sp>
      <p:sp>
        <p:nvSpPr>
          <p:cNvPr id="9" name="Content Placeholder 2">
            <a:extLst>
              <a:ext uri="{FF2B5EF4-FFF2-40B4-BE49-F238E27FC236}">
                <a16:creationId xmlns:a16="http://schemas.microsoft.com/office/drawing/2014/main" id="{CB029B7E-F66A-4A7E-8B07-2C15F8E7D06A}"/>
              </a:ext>
            </a:extLst>
          </p:cNvPr>
          <p:cNvSpPr txBox="1">
            <a:spLocks/>
          </p:cNvSpPr>
          <p:nvPr/>
        </p:nvSpPr>
        <p:spPr>
          <a:xfrm>
            <a:off x="166216" y="4442692"/>
            <a:ext cx="9216082" cy="143163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Smart Watches Air tags or any recording devices are not allowed to be on the school premises or on School Trips.</a:t>
            </a:r>
          </a:p>
          <a:p>
            <a:r>
              <a:rPr lang="en-GB" dirty="0"/>
              <a:t>This is due to safeguarding of pupils and adults within school.</a:t>
            </a:r>
          </a:p>
        </p:txBody>
      </p:sp>
    </p:spTree>
    <p:extLst>
      <p:ext uri="{BB962C8B-B14F-4D97-AF65-F5344CB8AC3E}">
        <p14:creationId xmlns:p14="http://schemas.microsoft.com/office/powerpoint/2010/main" val="3375889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5706-6B43-4A60-AD76-3E0898D0AD0A}"/>
              </a:ext>
            </a:extLst>
          </p:cNvPr>
          <p:cNvSpPr>
            <a:spLocks noGrp="1"/>
          </p:cNvSpPr>
          <p:nvPr>
            <p:ph type="title"/>
          </p:nvPr>
        </p:nvSpPr>
        <p:spPr/>
        <p:txBody>
          <a:bodyPr/>
          <a:lstStyle/>
          <a:p>
            <a:r>
              <a:rPr lang="en-GB" dirty="0"/>
              <a:t>Photography and Videoing in school</a:t>
            </a:r>
          </a:p>
        </p:txBody>
      </p:sp>
      <p:sp>
        <p:nvSpPr>
          <p:cNvPr id="3" name="Content Placeholder 2">
            <a:extLst>
              <a:ext uri="{FF2B5EF4-FFF2-40B4-BE49-F238E27FC236}">
                <a16:creationId xmlns:a16="http://schemas.microsoft.com/office/drawing/2014/main" id="{B832C4F7-4515-4BDB-9221-D1729E48D723}"/>
              </a:ext>
            </a:extLst>
          </p:cNvPr>
          <p:cNvSpPr>
            <a:spLocks noGrp="1"/>
          </p:cNvSpPr>
          <p:nvPr>
            <p:ph idx="1"/>
          </p:nvPr>
        </p:nvSpPr>
        <p:spPr/>
        <p:txBody>
          <a:bodyPr/>
          <a:lstStyle/>
          <a:p>
            <a:r>
              <a:rPr lang="en-GB" dirty="0"/>
              <a:t>Following on from a review of photography last year the Governors have designated the school a ‘No photography’ school. We ask that at any school events you do not take photographs in case other pupils are caught on them in the background.</a:t>
            </a:r>
          </a:p>
          <a:p>
            <a:r>
              <a:rPr lang="en-GB" dirty="0"/>
              <a:t>There are children within the school that risk exposure if they are located through posting photos on social media.</a:t>
            </a:r>
          </a:p>
        </p:txBody>
      </p:sp>
      <p:pic>
        <p:nvPicPr>
          <p:cNvPr id="4" name="Picture 3">
            <a:extLst>
              <a:ext uri="{FF2B5EF4-FFF2-40B4-BE49-F238E27FC236}">
                <a16:creationId xmlns:a16="http://schemas.microsoft.com/office/drawing/2014/main" id="{80B948AB-98A2-4272-9927-0CDDF2FD79BA}"/>
              </a:ext>
            </a:extLst>
          </p:cNvPr>
          <p:cNvPicPr>
            <a:picLocks noChangeAspect="1"/>
          </p:cNvPicPr>
          <p:nvPr/>
        </p:nvPicPr>
        <p:blipFill>
          <a:blip r:embed="rId2"/>
          <a:stretch>
            <a:fillRect/>
          </a:stretch>
        </p:blipFill>
        <p:spPr>
          <a:xfrm>
            <a:off x="8437938" y="4295775"/>
            <a:ext cx="2343150" cy="1952625"/>
          </a:xfrm>
          <a:prstGeom prst="rect">
            <a:avLst/>
          </a:prstGeom>
        </p:spPr>
      </p:pic>
    </p:spTree>
    <p:extLst>
      <p:ext uri="{BB962C8B-B14F-4D97-AF65-F5344CB8AC3E}">
        <p14:creationId xmlns:p14="http://schemas.microsoft.com/office/powerpoint/2010/main" val="3010435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51647"/>
          </a:xfrm>
        </p:spPr>
        <p:txBody>
          <a:bodyPr/>
          <a:lstStyle/>
          <a:p>
            <a:r>
              <a:rPr lang="en-GB" dirty="0"/>
              <a:t>Behaviour and Rewards	</a:t>
            </a:r>
          </a:p>
        </p:txBody>
      </p:sp>
      <p:sp>
        <p:nvSpPr>
          <p:cNvPr id="3" name="Content Placeholder 2"/>
          <p:cNvSpPr>
            <a:spLocks noGrp="1"/>
          </p:cNvSpPr>
          <p:nvPr>
            <p:ph idx="1"/>
          </p:nvPr>
        </p:nvSpPr>
        <p:spPr>
          <a:xfrm>
            <a:off x="677334" y="1613741"/>
            <a:ext cx="8596668" cy="3880773"/>
          </a:xfrm>
        </p:spPr>
        <p:txBody>
          <a:bodyPr>
            <a:normAutofit lnSpcReduction="10000"/>
          </a:bodyPr>
          <a:lstStyle/>
          <a:p>
            <a:r>
              <a:rPr lang="en-GB" dirty="0"/>
              <a:t>Our recent OFSTED praised the behaviour strategies we implement and the way in which the children conduct themselves following our school values.</a:t>
            </a:r>
          </a:p>
          <a:p>
            <a:r>
              <a:rPr lang="en-GB" dirty="0"/>
              <a:t>Our Behaviour Policy links specifically to our school values enabling our pupils to focus on gaining rewards for positive behaviour. Children collect rewards/star stamps which they can use in the School Star Shop. We also do Head teacher awards which are popular. Attendance Awards have proven popular with the children as have the Reading Stars.</a:t>
            </a:r>
          </a:p>
          <a:p>
            <a:r>
              <a:rPr lang="en-GB" dirty="0"/>
              <a:t>Fundamentally the way we behave and act is a choice. We are teaching our children about how to live their life and make the right choices. We know that our behaviours can impact on our own and others ability to play, learn, socialise and have fun. </a:t>
            </a:r>
          </a:p>
          <a:p>
            <a:r>
              <a:rPr lang="en-GB" dirty="0"/>
              <a:t>A copy of the Behaviour Policy will be sent out to all families and can be found on the school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102710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616" y="152400"/>
            <a:ext cx="8596668" cy="1624642"/>
          </a:xfrm>
        </p:spPr>
        <p:txBody>
          <a:bodyPr>
            <a:normAutofit/>
          </a:bodyPr>
          <a:lstStyle/>
          <a:p>
            <a:r>
              <a:rPr lang="en-GB" dirty="0"/>
              <a:t>Homework</a:t>
            </a:r>
            <a:br>
              <a:rPr lang="en-GB" dirty="0"/>
            </a:br>
            <a:br>
              <a:rPr lang="en-GB" dirty="0"/>
            </a:br>
            <a:r>
              <a:rPr lang="en-GB" sz="2000" u="sng" dirty="0"/>
              <a:t>Reading</a:t>
            </a:r>
          </a:p>
        </p:txBody>
      </p:sp>
      <p:sp>
        <p:nvSpPr>
          <p:cNvPr id="3" name="Content Placeholder 2"/>
          <p:cNvSpPr>
            <a:spLocks noGrp="1"/>
          </p:cNvSpPr>
          <p:nvPr>
            <p:ph idx="1"/>
          </p:nvPr>
        </p:nvSpPr>
        <p:spPr>
          <a:xfrm>
            <a:off x="272738" y="1601585"/>
            <a:ext cx="8596668" cy="5104015"/>
          </a:xfrm>
        </p:spPr>
        <p:txBody>
          <a:bodyPr>
            <a:normAutofit/>
          </a:bodyPr>
          <a:lstStyle/>
          <a:p>
            <a:r>
              <a:rPr lang="en-GB" dirty="0"/>
              <a:t>We expect children to read every evening (not necessarily to an adult) for approximately 10 minutes and parents must sign the reading record. We will check this daily and children will be rewarded each week. The reading reward system will restart in September for the new year.</a:t>
            </a:r>
          </a:p>
          <a:p>
            <a:endParaRPr lang="en-GB" dirty="0"/>
          </a:p>
          <a:p>
            <a:pPr marL="0" indent="0">
              <a:buNone/>
            </a:pPr>
            <a:r>
              <a:rPr lang="en-GB" sz="2000" dirty="0">
                <a:solidFill>
                  <a:schemeClr val="accent1"/>
                </a:solidFill>
              </a:rPr>
              <a:t>    </a:t>
            </a:r>
            <a:r>
              <a:rPr lang="en-GB" sz="2000" u="sng" dirty="0">
                <a:solidFill>
                  <a:schemeClr val="accent1"/>
                </a:solidFill>
              </a:rPr>
              <a:t>Spellings</a:t>
            </a:r>
          </a:p>
          <a:p>
            <a:r>
              <a:rPr lang="en-GB" dirty="0"/>
              <a:t>Spelling homework does not go home and we do not have a weekly spelling test. However, weekly practice of the Year group Common Exception words would go a long way to helping your child with their writing. Copies of these will be sent out to you and a copy can be found on the website page.</a:t>
            </a:r>
          </a:p>
          <a:p>
            <a:pPr marL="0" indent="0">
              <a:buNone/>
            </a:pPr>
            <a:endParaRPr lang="en-GB" u="sng" dirty="0">
              <a:solidFill>
                <a:schemeClr val="accent1"/>
              </a:solidFill>
            </a:endParaRPr>
          </a:p>
          <a:p>
            <a:pPr marL="0" indent="0">
              <a:buNone/>
            </a:pPr>
            <a:r>
              <a:rPr lang="en-GB" dirty="0">
                <a:solidFill>
                  <a:schemeClr val="accent1"/>
                </a:solidFill>
              </a:rPr>
              <a:t>     </a:t>
            </a:r>
            <a:r>
              <a:rPr lang="en-GB" u="sng" dirty="0">
                <a:solidFill>
                  <a:schemeClr val="accent1"/>
                </a:solidFill>
              </a:rPr>
              <a:t>Maths</a:t>
            </a:r>
            <a:endParaRPr lang="en-GB" dirty="0"/>
          </a:p>
          <a:p>
            <a:r>
              <a:rPr lang="en-GB" dirty="0"/>
              <a:t>Multiplication/number bond work improving fluency in maths. TT Rock Stars.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4149084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and English Homework</a:t>
            </a:r>
          </a:p>
        </p:txBody>
      </p:sp>
      <p:sp>
        <p:nvSpPr>
          <p:cNvPr id="3" name="Content Placeholder 2"/>
          <p:cNvSpPr>
            <a:spLocks noGrp="1"/>
          </p:cNvSpPr>
          <p:nvPr>
            <p:ph idx="1"/>
          </p:nvPr>
        </p:nvSpPr>
        <p:spPr>
          <a:xfrm>
            <a:off x="677334" y="1766142"/>
            <a:ext cx="8596668" cy="3880773"/>
          </a:xfrm>
        </p:spPr>
        <p:txBody>
          <a:bodyPr/>
          <a:lstStyle/>
          <a:p>
            <a:r>
              <a:rPr lang="en-GB" dirty="0"/>
              <a:t>There will be Maths and English homework set each week. Your child will write this in their homework diary each week.</a:t>
            </a:r>
          </a:p>
          <a:p>
            <a:r>
              <a:rPr lang="en-GB" dirty="0"/>
              <a:t>All maths and English homework is linked to what your child has been learning in school and therefore they should be able to complete independently in either pencil, blue/black biro. </a:t>
            </a:r>
          </a:p>
          <a:p>
            <a:r>
              <a:rPr lang="en-GB" dirty="0"/>
              <a:t>Children who do not submit homework on time will have the opportunity to complete this during a break or lunchtime.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10610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Homework</a:t>
            </a:r>
          </a:p>
        </p:txBody>
      </p:sp>
      <p:sp>
        <p:nvSpPr>
          <p:cNvPr id="3" name="Content Placeholder 2"/>
          <p:cNvSpPr>
            <a:spLocks noGrp="1"/>
          </p:cNvSpPr>
          <p:nvPr>
            <p:ph idx="1"/>
          </p:nvPr>
        </p:nvSpPr>
        <p:spPr>
          <a:xfrm>
            <a:off x="677334" y="1540830"/>
            <a:ext cx="8596668" cy="2150946"/>
          </a:xfrm>
        </p:spPr>
        <p:txBody>
          <a:bodyPr/>
          <a:lstStyle/>
          <a:p>
            <a:r>
              <a:rPr lang="en-GB" dirty="0"/>
              <a:t>During the year, there may be a topic that has captured your children’s interest and imagination so we may set some topic based homework for them to complete in their own way/in their own time. We will expect children to be aware of when this is set and if it is required to be completed by a certain date, when it should be bought back to school.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AFE30D59-1AA6-4936-9F1E-D0C90654AC6B}"/>
              </a:ext>
            </a:extLst>
          </p:cNvPr>
          <p:cNvPicPr>
            <a:picLocks noChangeAspect="1"/>
          </p:cNvPicPr>
          <p:nvPr/>
        </p:nvPicPr>
        <p:blipFill rotWithShape="1">
          <a:blip r:embed="rId3"/>
          <a:srcRect r="3026"/>
          <a:stretch/>
        </p:blipFill>
        <p:spPr>
          <a:xfrm>
            <a:off x="4453911" y="3126456"/>
            <a:ext cx="2119609" cy="2175910"/>
          </a:xfrm>
          <a:prstGeom prst="rect">
            <a:avLst/>
          </a:prstGeom>
        </p:spPr>
      </p:pic>
      <p:pic>
        <p:nvPicPr>
          <p:cNvPr id="6" name="Picture 5">
            <a:extLst>
              <a:ext uri="{FF2B5EF4-FFF2-40B4-BE49-F238E27FC236}">
                <a16:creationId xmlns:a16="http://schemas.microsoft.com/office/drawing/2014/main" id="{7F59DBDB-AF0D-46E9-9A04-5D8248EBCB10}"/>
              </a:ext>
            </a:extLst>
          </p:cNvPr>
          <p:cNvPicPr>
            <a:picLocks noChangeAspect="1"/>
          </p:cNvPicPr>
          <p:nvPr/>
        </p:nvPicPr>
        <p:blipFill>
          <a:blip r:embed="rId4"/>
          <a:stretch>
            <a:fillRect/>
          </a:stretch>
        </p:blipFill>
        <p:spPr>
          <a:xfrm>
            <a:off x="7484883" y="3238196"/>
            <a:ext cx="2366296" cy="2022675"/>
          </a:xfrm>
          <a:prstGeom prst="rect">
            <a:avLst/>
          </a:prstGeom>
        </p:spPr>
      </p:pic>
      <p:pic>
        <p:nvPicPr>
          <p:cNvPr id="7" name="Picture 6">
            <a:extLst>
              <a:ext uri="{FF2B5EF4-FFF2-40B4-BE49-F238E27FC236}">
                <a16:creationId xmlns:a16="http://schemas.microsoft.com/office/drawing/2014/main" id="{736FAF02-FE33-4C3B-A56D-A350A8F5BBF7}"/>
              </a:ext>
            </a:extLst>
          </p:cNvPr>
          <p:cNvPicPr>
            <a:picLocks noChangeAspect="1"/>
          </p:cNvPicPr>
          <p:nvPr/>
        </p:nvPicPr>
        <p:blipFill rotWithShape="1">
          <a:blip r:embed="rId5"/>
          <a:srcRect t="3732"/>
          <a:stretch/>
        </p:blipFill>
        <p:spPr>
          <a:xfrm>
            <a:off x="903834" y="3304654"/>
            <a:ext cx="2638714" cy="1869440"/>
          </a:xfrm>
          <a:prstGeom prst="rect">
            <a:avLst/>
          </a:prstGeom>
        </p:spPr>
      </p:pic>
    </p:spTree>
    <p:extLst>
      <p:ext uri="{BB962C8B-B14F-4D97-AF65-F5344CB8AC3E}">
        <p14:creationId xmlns:p14="http://schemas.microsoft.com/office/powerpoint/2010/main" val="3173835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Ideas for helping your child at home</a:t>
            </a:r>
          </a:p>
        </p:txBody>
      </p:sp>
      <p:sp>
        <p:nvSpPr>
          <p:cNvPr id="3" name="Content Placeholder 2"/>
          <p:cNvSpPr>
            <a:spLocks noGrp="1"/>
          </p:cNvSpPr>
          <p:nvPr>
            <p:ph idx="1"/>
          </p:nvPr>
        </p:nvSpPr>
        <p:spPr>
          <a:xfrm>
            <a:off x="677334" y="1499118"/>
            <a:ext cx="8897987" cy="3877016"/>
          </a:xfrm>
        </p:spPr>
        <p:txBody>
          <a:bodyPr>
            <a:normAutofit/>
          </a:bodyPr>
          <a:lstStyle/>
          <a:p>
            <a:r>
              <a:rPr lang="en-GB" dirty="0"/>
              <a:t>Encourage your child to read every day.</a:t>
            </a:r>
          </a:p>
          <a:p>
            <a:r>
              <a:rPr lang="en-GB" b="0" i="0" dirty="0">
                <a:effectLst/>
              </a:rPr>
              <a:t>Involve your child in everyday maths opportunities e.g. take your child shopping and talk about the quantities of anything you buy; let your child handle money and work out how much things cost.</a:t>
            </a:r>
          </a:p>
          <a:p>
            <a:r>
              <a:rPr lang="en-GB" b="0" i="0" dirty="0">
                <a:effectLst/>
              </a:rPr>
              <a:t>Find a quiet place at home to use as a homework area. They will need a flat surface, a good light source, and the right equipment.</a:t>
            </a:r>
          </a:p>
          <a:p>
            <a:r>
              <a:rPr lang="en-GB" b="0" i="0" dirty="0">
                <a:effectLst/>
              </a:rPr>
              <a:t>Plan a homework timetable and agree on when your child will do their homework.</a:t>
            </a:r>
          </a:p>
          <a:p>
            <a:pPr fontAlgn="base"/>
            <a:r>
              <a:rPr lang="en-GB" b="0" i="0" dirty="0">
                <a:effectLst/>
              </a:rPr>
              <a:t>Discuss any homework tasks with your child and how it connects with what they are studying at school.</a:t>
            </a:r>
          </a:p>
          <a:p>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664993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F468-0324-4EA5-A877-93AFD5C2A0BF}"/>
              </a:ext>
            </a:extLst>
          </p:cNvPr>
          <p:cNvSpPr>
            <a:spLocks noGrp="1"/>
          </p:cNvSpPr>
          <p:nvPr>
            <p:ph type="title"/>
          </p:nvPr>
        </p:nvSpPr>
        <p:spPr/>
        <p:txBody>
          <a:bodyPr/>
          <a:lstStyle/>
          <a:p>
            <a:r>
              <a:rPr lang="en-GB" dirty="0"/>
              <a:t>How will I know what will my child </a:t>
            </a:r>
            <a:r>
              <a:rPr lang="en-GB"/>
              <a:t>be learning?</a:t>
            </a:r>
            <a:endParaRPr lang="en-GB" dirty="0"/>
          </a:p>
        </p:txBody>
      </p:sp>
      <p:sp>
        <p:nvSpPr>
          <p:cNvPr id="3" name="Content Placeholder 2">
            <a:extLst>
              <a:ext uri="{FF2B5EF4-FFF2-40B4-BE49-F238E27FC236}">
                <a16:creationId xmlns:a16="http://schemas.microsoft.com/office/drawing/2014/main" id="{D6286CC2-D950-4BB9-8C37-D47CF68D09A1}"/>
              </a:ext>
            </a:extLst>
          </p:cNvPr>
          <p:cNvSpPr>
            <a:spLocks noGrp="1"/>
          </p:cNvSpPr>
          <p:nvPr>
            <p:ph idx="1"/>
          </p:nvPr>
        </p:nvSpPr>
        <p:spPr/>
        <p:txBody>
          <a:bodyPr/>
          <a:lstStyle/>
          <a:p>
            <a:r>
              <a:rPr lang="en-GB" dirty="0"/>
              <a:t>Each half term you will receive an overview of what your child will be learning. </a:t>
            </a:r>
          </a:p>
          <a:p>
            <a:r>
              <a:rPr lang="en-GB" dirty="0"/>
              <a:t>The homework your child brings home is also an indication of what has been taught that week in the class.</a:t>
            </a:r>
          </a:p>
          <a:p>
            <a:r>
              <a:rPr lang="en-GB" dirty="0"/>
              <a:t>Please keep checking your child’s class page on the website as updates are put on half termly.</a:t>
            </a:r>
          </a:p>
          <a:p>
            <a:endParaRPr lang="en-GB" dirty="0"/>
          </a:p>
        </p:txBody>
      </p:sp>
    </p:spTree>
    <p:extLst>
      <p:ext uri="{BB962C8B-B14F-4D97-AF65-F5344CB8AC3E}">
        <p14:creationId xmlns:p14="http://schemas.microsoft.com/office/powerpoint/2010/main" val="3063614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54CB3-A624-4CA3-8A8C-8463864C72A7}"/>
              </a:ext>
            </a:extLst>
          </p:cNvPr>
          <p:cNvSpPr>
            <a:spLocks noGrp="1"/>
          </p:cNvSpPr>
          <p:nvPr>
            <p:ph type="title"/>
          </p:nvPr>
        </p:nvSpPr>
        <p:spPr/>
        <p:txBody>
          <a:bodyPr/>
          <a:lstStyle/>
          <a:p>
            <a:r>
              <a:rPr lang="en-GB" dirty="0"/>
              <a:t>RSE (Relationship and Sex Education)</a:t>
            </a:r>
          </a:p>
        </p:txBody>
      </p:sp>
      <p:sp>
        <p:nvSpPr>
          <p:cNvPr id="3" name="Content Placeholder 2">
            <a:extLst>
              <a:ext uri="{FF2B5EF4-FFF2-40B4-BE49-F238E27FC236}">
                <a16:creationId xmlns:a16="http://schemas.microsoft.com/office/drawing/2014/main" id="{269C84BC-E7BB-4430-A0DC-74B96328986C}"/>
              </a:ext>
            </a:extLst>
          </p:cNvPr>
          <p:cNvSpPr>
            <a:spLocks noGrp="1"/>
          </p:cNvSpPr>
          <p:nvPr>
            <p:ph idx="1"/>
          </p:nvPr>
        </p:nvSpPr>
        <p:spPr>
          <a:xfrm>
            <a:off x="677334" y="1632269"/>
            <a:ext cx="8596668" cy="3880773"/>
          </a:xfrm>
        </p:spPr>
        <p:txBody>
          <a:bodyPr>
            <a:normAutofit fontScale="70000" lnSpcReduction="20000"/>
          </a:bodyPr>
          <a:lstStyle/>
          <a:p>
            <a:r>
              <a:rPr lang="en-GB" i="1" dirty="0">
                <a:solidFill>
                  <a:schemeClr val="tx1"/>
                </a:solidFill>
              </a:rPr>
              <a:t>Children will study the following learning objectives in RSE in Year 3:</a:t>
            </a:r>
          </a:p>
          <a:p>
            <a:endParaRPr lang="en-GB" i="1" dirty="0">
              <a:solidFill>
                <a:schemeClr val="tx1"/>
              </a:solidFill>
            </a:endParaRPr>
          </a:p>
          <a:p>
            <a:r>
              <a:rPr lang="en-GB" i="1" dirty="0">
                <a:solidFill>
                  <a:schemeClr val="tx1"/>
                </a:solidFill>
              </a:rPr>
              <a:t>To understand what helps to make people feel happy, how to keep health and make positive lifestyle choices.</a:t>
            </a:r>
          </a:p>
          <a:p>
            <a:r>
              <a:rPr lang="en-GB" i="1" dirty="0">
                <a:solidFill>
                  <a:schemeClr val="tx1"/>
                </a:solidFill>
              </a:rPr>
              <a:t>To understand what helps us to overcome barriers to reaching health related goals. </a:t>
            </a:r>
          </a:p>
          <a:p>
            <a:r>
              <a:rPr lang="en-GB" dirty="0">
                <a:solidFill>
                  <a:schemeClr val="tx1"/>
                </a:solidFill>
              </a:rPr>
              <a:t>Consider touch and to know that a person has the right to say what they like and dislike.</a:t>
            </a:r>
          </a:p>
          <a:p>
            <a:r>
              <a:rPr lang="en-GB" dirty="0">
                <a:solidFill>
                  <a:schemeClr val="tx1"/>
                </a:solidFill>
              </a:rPr>
              <a:t>To explore different types of families and who to go to for help and support.</a:t>
            </a:r>
          </a:p>
          <a:p>
            <a:r>
              <a:rPr lang="en-GB" dirty="0">
                <a:solidFill>
                  <a:schemeClr val="tx1"/>
                </a:solidFill>
              </a:rPr>
              <a:t>To explore the differences between males and females and to name the body parts using </a:t>
            </a:r>
            <a:r>
              <a:rPr lang="en-GB">
                <a:solidFill>
                  <a:schemeClr val="tx1"/>
                </a:solidFill>
              </a:rPr>
              <a:t>agree words.</a:t>
            </a:r>
            <a:endParaRPr lang="en-GB" dirty="0">
              <a:solidFill>
                <a:schemeClr val="tx1"/>
              </a:solidFill>
            </a:endParaRPr>
          </a:p>
          <a:p>
            <a:r>
              <a:rPr lang="en-GB" dirty="0"/>
              <a:t>In the Summer term and during the year your child will be taught Relationship and Sex Education. This is a spiral curriculum which builds each year and teaches the children the correct terminology to be used via child friendly resources, books and videos.</a:t>
            </a:r>
          </a:p>
          <a:p>
            <a:endParaRPr lang="en-GB" dirty="0"/>
          </a:p>
          <a:p>
            <a:endParaRPr lang="en-GB" dirty="0"/>
          </a:p>
          <a:p>
            <a:r>
              <a:rPr lang="en-GB" dirty="0"/>
              <a:t>Further information can be found about what the children will be learning about on our school website RSE page.</a:t>
            </a:r>
          </a:p>
        </p:txBody>
      </p:sp>
    </p:spTree>
    <p:extLst>
      <p:ext uri="{BB962C8B-B14F-4D97-AF65-F5344CB8AC3E}">
        <p14:creationId xmlns:p14="http://schemas.microsoft.com/office/powerpoint/2010/main" val="1203212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Opportunities</a:t>
            </a:r>
            <a:endParaRPr lang="en-GB" dirty="0">
              <a:solidFill>
                <a:srgbClr val="FF0000"/>
              </a:solidFill>
            </a:endParaRPr>
          </a:p>
        </p:txBody>
      </p:sp>
      <p:sp>
        <p:nvSpPr>
          <p:cNvPr id="3" name="Content Placeholder 2"/>
          <p:cNvSpPr>
            <a:spLocks noGrp="1"/>
          </p:cNvSpPr>
          <p:nvPr>
            <p:ph idx="1"/>
          </p:nvPr>
        </p:nvSpPr>
        <p:spPr>
          <a:xfrm>
            <a:off x="677334" y="1435331"/>
            <a:ext cx="8596668" cy="4606031"/>
          </a:xfrm>
        </p:spPr>
        <p:txBody>
          <a:bodyPr>
            <a:normAutofit/>
          </a:bodyPr>
          <a:lstStyle/>
          <a:p>
            <a:pPr marL="0" indent="0">
              <a:buNone/>
            </a:pPr>
            <a:endParaRPr lang="en-GB" dirty="0"/>
          </a:p>
          <a:p>
            <a:r>
              <a:rPr lang="en-GB" dirty="0">
                <a:solidFill>
                  <a:srgbClr val="002060"/>
                </a:solidFill>
              </a:rPr>
              <a:t>In Year 3, PE takes Place on a Wednesday afternoon in the school hall.</a:t>
            </a:r>
          </a:p>
          <a:p>
            <a:r>
              <a:rPr lang="en-GB" dirty="0">
                <a:solidFill>
                  <a:srgbClr val="002060"/>
                </a:solidFill>
              </a:rPr>
              <a:t>Children are to come in their PE Kits. Please note No watches, Jewellery, earrings, etc, for PE.</a:t>
            </a:r>
          </a:p>
          <a:p>
            <a:r>
              <a:rPr lang="en-GB" dirty="0">
                <a:solidFill>
                  <a:srgbClr val="002060"/>
                </a:solidFill>
              </a:rPr>
              <a:t>School PE kits must be worn- not football shirts, other coloured tops, etc.. Remember we are representing St Oswald’s.</a:t>
            </a:r>
          </a:p>
          <a:p>
            <a:r>
              <a:rPr lang="en-GB" dirty="0">
                <a:solidFill>
                  <a:srgbClr val="002060"/>
                </a:solidFill>
              </a:rPr>
              <a:t>In Year 3, pupils will have the opportunity to have focused teaching of a Musical Instrument. This will happen every Wednesday afternoon for a Year.</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705516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B7409-F616-4EC9-AFFC-09C16F60E842}"/>
              </a:ext>
            </a:extLst>
          </p:cNvPr>
          <p:cNvSpPr>
            <a:spLocks noGrp="1"/>
          </p:cNvSpPr>
          <p:nvPr>
            <p:ph type="title"/>
          </p:nvPr>
        </p:nvSpPr>
        <p:spPr/>
        <p:txBody>
          <a:bodyPr/>
          <a:lstStyle/>
          <a:p>
            <a:r>
              <a:rPr lang="en-GB" dirty="0"/>
              <a:t>Music at St. Oswald’s.</a:t>
            </a:r>
          </a:p>
        </p:txBody>
      </p:sp>
      <p:sp>
        <p:nvSpPr>
          <p:cNvPr id="3" name="Content Placeholder 2">
            <a:extLst>
              <a:ext uri="{FF2B5EF4-FFF2-40B4-BE49-F238E27FC236}">
                <a16:creationId xmlns:a16="http://schemas.microsoft.com/office/drawing/2014/main" id="{02471763-D0F7-4583-A5A4-0B33719A09F0}"/>
              </a:ext>
            </a:extLst>
          </p:cNvPr>
          <p:cNvSpPr>
            <a:spLocks noGrp="1"/>
          </p:cNvSpPr>
          <p:nvPr>
            <p:ph idx="1"/>
          </p:nvPr>
        </p:nvSpPr>
        <p:spPr>
          <a:xfrm>
            <a:off x="677333" y="1470581"/>
            <a:ext cx="9739285" cy="4570781"/>
          </a:xfrm>
        </p:spPr>
        <p:txBody>
          <a:bodyPr/>
          <a:lstStyle/>
          <a:p>
            <a:r>
              <a:rPr lang="en-US" dirty="0"/>
              <a:t>Every week, each class has a music lesson.</a:t>
            </a:r>
          </a:p>
          <a:p>
            <a:r>
              <a:rPr lang="en-US" dirty="0"/>
              <a:t>There are extra-curricular activities:</a:t>
            </a:r>
          </a:p>
          <a:p>
            <a:pPr marL="0" indent="0">
              <a:buNone/>
            </a:pPr>
            <a:r>
              <a:rPr lang="en-US" dirty="0"/>
              <a:t>		</a:t>
            </a:r>
            <a:r>
              <a:rPr lang="en-US" b="1" dirty="0"/>
              <a:t>Recorder Club </a:t>
            </a:r>
            <a:r>
              <a:rPr lang="en-US" dirty="0"/>
              <a:t>at lunchtime (Y2-Y6- £2/week)</a:t>
            </a:r>
          </a:p>
          <a:p>
            <a:pPr marL="0" indent="0">
              <a:buNone/>
            </a:pPr>
            <a:r>
              <a:rPr lang="en-US" dirty="0"/>
              <a:t>		</a:t>
            </a:r>
            <a:r>
              <a:rPr lang="en-US" b="1" dirty="0" err="1"/>
              <a:t>iRock</a:t>
            </a:r>
            <a:r>
              <a:rPr lang="en-US" b="1" dirty="0"/>
              <a:t> band sessions </a:t>
            </a:r>
            <a:r>
              <a:rPr lang="en-US" dirty="0"/>
              <a:t>on Wednesdays during school Y1-Y4 (after-school for Y5/Y6)</a:t>
            </a:r>
          </a:p>
          <a:p>
            <a:pPr marL="0" indent="0">
              <a:buNone/>
            </a:pPr>
            <a:r>
              <a:rPr lang="en-US" dirty="0"/>
              <a:t>		</a:t>
            </a:r>
            <a:r>
              <a:rPr lang="en-US" b="1" dirty="0"/>
              <a:t>instrumental lessons in piano </a:t>
            </a:r>
            <a:r>
              <a:rPr lang="en-US" dirty="0"/>
              <a:t>(Contact Grace </a:t>
            </a:r>
            <a:r>
              <a:rPr lang="en-US" dirty="0" err="1"/>
              <a:t>Secretan</a:t>
            </a:r>
            <a:r>
              <a:rPr lang="en-US" dirty="0"/>
              <a:t> on 07931 081886)</a:t>
            </a:r>
          </a:p>
          <a:p>
            <a:pPr marL="0" indent="0">
              <a:buNone/>
            </a:pPr>
            <a:r>
              <a:rPr lang="en-US" dirty="0"/>
              <a:t>		</a:t>
            </a:r>
            <a:r>
              <a:rPr lang="en-US" b="1" dirty="0"/>
              <a:t>and woodwind </a:t>
            </a:r>
            <a:r>
              <a:rPr lang="en-US" dirty="0"/>
              <a:t>(Contact Natalie Light on 07860 369816)</a:t>
            </a:r>
          </a:p>
        </p:txBody>
      </p:sp>
      <p:pic>
        <p:nvPicPr>
          <p:cNvPr id="2050" name="Picture 2" descr="Maybe I Was Wrong About My Child Playing the Recorder – A Pretty Happy Home">
            <a:extLst>
              <a:ext uri="{FF2B5EF4-FFF2-40B4-BE49-F238E27FC236}">
                <a16:creationId xmlns:a16="http://schemas.microsoft.com/office/drawing/2014/main" id="{16E99959-629C-4A2A-BBE4-780F08FFB8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405"/>
          <a:stretch/>
        </p:blipFill>
        <p:spPr bwMode="auto">
          <a:xfrm>
            <a:off x="4460412" y="4771716"/>
            <a:ext cx="1393633" cy="17421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Young Boy Playing Saxophone Stock Photo - Image of african, black: 27445804">
            <a:extLst>
              <a:ext uri="{FF2B5EF4-FFF2-40B4-BE49-F238E27FC236}">
                <a16:creationId xmlns:a16="http://schemas.microsoft.com/office/drawing/2014/main" id="{DE5F6AAF-0590-4E92-9782-534CF1E919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6702" y="4760158"/>
            <a:ext cx="1169055" cy="175747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s Your Child Struggling to Learn the Piano? 7 Tips That Could Help">
            <a:extLst>
              <a:ext uri="{FF2B5EF4-FFF2-40B4-BE49-F238E27FC236}">
                <a16:creationId xmlns:a16="http://schemas.microsoft.com/office/drawing/2014/main" id="{F095D376-B2D1-4478-B064-7D65CB19B2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8700" y="4769402"/>
            <a:ext cx="2610890" cy="174218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ortrait Of A Boy Playing The Flute Stock Photo, Picture and Royalty Free Image. Image 29547619.">
            <a:extLst>
              <a:ext uri="{FF2B5EF4-FFF2-40B4-BE49-F238E27FC236}">
                <a16:creationId xmlns:a16="http://schemas.microsoft.com/office/drawing/2014/main" id="{C3E8CB5C-F2C8-4370-A414-4EE7B79921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833" y="4760536"/>
            <a:ext cx="2419214" cy="175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732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B7409-F616-4EC9-AFFC-09C16F60E842}"/>
              </a:ext>
            </a:extLst>
          </p:cNvPr>
          <p:cNvSpPr>
            <a:spLocks noGrp="1"/>
          </p:cNvSpPr>
          <p:nvPr>
            <p:ph type="title"/>
          </p:nvPr>
        </p:nvSpPr>
        <p:spPr/>
        <p:txBody>
          <a:bodyPr/>
          <a:lstStyle/>
          <a:p>
            <a:r>
              <a:rPr lang="en-GB" dirty="0"/>
              <a:t>Music in Year Three</a:t>
            </a:r>
          </a:p>
        </p:txBody>
      </p:sp>
      <p:sp>
        <p:nvSpPr>
          <p:cNvPr id="3" name="Content Placeholder 2">
            <a:extLst>
              <a:ext uri="{FF2B5EF4-FFF2-40B4-BE49-F238E27FC236}">
                <a16:creationId xmlns:a16="http://schemas.microsoft.com/office/drawing/2014/main" id="{02471763-D0F7-4583-A5A4-0B33719A09F0}"/>
              </a:ext>
            </a:extLst>
          </p:cNvPr>
          <p:cNvSpPr>
            <a:spLocks noGrp="1"/>
          </p:cNvSpPr>
          <p:nvPr>
            <p:ph idx="1"/>
          </p:nvPr>
        </p:nvSpPr>
        <p:spPr>
          <a:xfrm>
            <a:off x="677334" y="2089025"/>
            <a:ext cx="4799639" cy="4499091"/>
          </a:xfrm>
        </p:spPr>
        <p:txBody>
          <a:bodyPr>
            <a:normAutofit fontScale="92500" lnSpcReduction="20000"/>
          </a:bodyPr>
          <a:lstStyle/>
          <a:p>
            <a:pPr marL="0" indent="0">
              <a:buNone/>
            </a:pPr>
            <a:r>
              <a:rPr lang="en-US" dirty="0"/>
              <a:t>This year your child will take part in Derby Cathedral’s Music in Schools </a:t>
            </a:r>
            <a:r>
              <a:rPr lang="en-US" dirty="0" err="1"/>
              <a:t>programme</a:t>
            </a:r>
            <a:r>
              <a:rPr lang="en-US" dirty="0"/>
              <a:t>, launched in September 2021. Since then, they have reached over 2000 children and currently work with 900 children weekly in 17 schools, bringing them a high-quality musical education. Sessions are delivered by one of our team of professional musicians, all of whom are trained choral or keyboard specialists.</a:t>
            </a:r>
          </a:p>
          <a:p>
            <a:pPr marL="0" indent="0">
              <a:buNone/>
            </a:pPr>
            <a:r>
              <a:rPr lang="en-US" dirty="0"/>
              <a:t>Through the whole-class singing sessions element of the </a:t>
            </a:r>
            <a:r>
              <a:rPr lang="en-US" dirty="0" err="1"/>
              <a:t>programme</a:t>
            </a:r>
            <a:r>
              <a:rPr lang="en-US" dirty="0"/>
              <a:t>, we cover many elements of the model music curriculum through practical exploration, following an incremental approach to build skills and knowledge. </a:t>
            </a:r>
          </a:p>
          <a:p>
            <a:pPr marL="0" indent="0">
              <a:buNone/>
            </a:pPr>
            <a:r>
              <a:rPr lang="en-US" dirty="0"/>
              <a:t>Termly performance opportunities are available, including the Celebration Concert, where the pupils will perform alongside the prestigious Cathedral Choir in a concert in the Cathedral.</a:t>
            </a:r>
          </a:p>
        </p:txBody>
      </p:sp>
      <p:pic>
        <p:nvPicPr>
          <p:cNvPr id="1028" name="Picture 4" descr="Last Tuesday we held our annual Celebration Concert, when we welcomed  schools on the Music in Schools programme to the Cathedral to perform and  sing with the Cathedral Choirs. Well done to">
            <a:extLst>
              <a:ext uri="{FF2B5EF4-FFF2-40B4-BE49-F238E27FC236}">
                <a16:creationId xmlns:a16="http://schemas.microsoft.com/office/drawing/2014/main" id="{FB8BC79D-199F-484D-8BB2-060DFB5056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4617" y="2045616"/>
            <a:ext cx="5998788" cy="44990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erbycathedral.org/app/uploads/2025/02/dmh-partner-col-jpeg-300x103.jpg">
            <a:extLst>
              <a:ext uri="{FF2B5EF4-FFF2-40B4-BE49-F238E27FC236}">
                <a16:creationId xmlns:a16="http://schemas.microsoft.com/office/drawing/2014/main" id="{2A2BC38B-48CB-42BE-A19F-98A3C81994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905" y="816638"/>
            <a:ext cx="2857500" cy="98107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8" descr="Derby Cathedral">
            <a:extLst>
              <a:ext uri="{FF2B5EF4-FFF2-40B4-BE49-F238E27FC236}">
                <a16:creationId xmlns:a16="http://schemas.microsoft.com/office/drawing/2014/main" id="{6C23341E-335B-4879-ACCB-4F979F692F8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sp>
        <p:nvSpPr>
          <p:cNvPr id="5" name="AutoShape 10" descr="Derby Cathedral">
            <a:extLst>
              <a:ext uri="{FF2B5EF4-FFF2-40B4-BE49-F238E27FC236}">
                <a16:creationId xmlns:a16="http://schemas.microsoft.com/office/drawing/2014/main" id="{9A604BA7-0073-4B2E-955E-6CFC07AABE2F}"/>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pic>
        <p:nvPicPr>
          <p:cNvPr id="6" name="Picture 5">
            <a:extLst>
              <a:ext uri="{FF2B5EF4-FFF2-40B4-BE49-F238E27FC236}">
                <a16:creationId xmlns:a16="http://schemas.microsoft.com/office/drawing/2014/main" id="{B51A3CE4-084F-45D6-8B43-7150F64F9EAC}"/>
              </a:ext>
            </a:extLst>
          </p:cNvPr>
          <p:cNvPicPr>
            <a:picLocks noChangeAspect="1"/>
          </p:cNvPicPr>
          <p:nvPr/>
        </p:nvPicPr>
        <p:blipFill>
          <a:blip r:embed="rId4"/>
          <a:stretch>
            <a:fillRect/>
          </a:stretch>
        </p:blipFill>
        <p:spPr>
          <a:xfrm>
            <a:off x="7595008" y="842561"/>
            <a:ext cx="1432727" cy="955151"/>
          </a:xfrm>
          <a:prstGeom prst="rect">
            <a:avLst/>
          </a:prstGeom>
        </p:spPr>
      </p:pic>
    </p:spTree>
    <p:extLst>
      <p:ext uri="{BB962C8B-B14F-4D97-AF65-F5344CB8AC3E}">
        <p14:creationId xmlns:p14="http://schemas.microsoft.com/office/powerpoint/2010/main" val="3337249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day</a:t>
            </a:r>
          </a:p>
        </p:txBody>
      </p:sp>
      <p:sp>
        <p:nvSpPr>
          <p:cNvPr id="3" name="Content Placeholder 2"/>
          <p:cNvSpPr>
            <a:spLocks noGrp="1"/>
          </p:cNvSpPr>
          <p:nvPr>
            <p:ph idx="1"/>
          </p:nvPr>
        </p:nvSpPr>
        <p:spPr>
          <a:xfrm>
            <a:off x="677334" y="1440873"/>
            <a:ext cx="8596668" cy="5020887"/>
          </a:xfrm>
        </p:spPr>
        <p:txBody>
          <a:bodyPr/>
          <a:lstStyle/>
          <a:p>
            <a:pPr marL="0" indent="0">
              <a:buNone/>
            </a:pPr>
            <a:r>
              <a:rPr lang="en-GB" dirty="0"/>
              <a:t>Door opens at 8.45 and closes at 8.55. Register is 8.55-9am. </a:t>
            </a:r>
          </a:p>
          <a:p>
            <a:pPr marL="0" indent="0">
              <a:buNone/>
            </a:pPr>
            <a:r>
              <a:rPr lang="en-GB" dirty="0"/>
              <a:t>If you are late please go to the School Office where Miss Simons will mark you in school</a:t>
            </a:r>
          </a:p>
          <a:p>
            <a:pPr marL="0" indent="0">
              <a:buNone/>
            </a:pPr>
            <a:r>
              <a:rPr lang="en-GB" dirty="0"/>
              <a:t>Please ensure your child is punctual as learning starts at 9am. </a:t>
            </a:r>
          </a:p>
          <a:p>
            <a:pPr marL="0" indent="0">
              <a:buNone/>
            </a:pPr>
            <a:r>
              <a:rPr lang="en-GB" dirty="0"/>
              <a:t>Attendance at school is crucial to your child’s learning.</a:t>
            </a:r>
          </a:p>
          <a:p>
            <a:endParaRPr lang="en-GB" dirty="0"/>
          </a:p>
          <a:p>
            <a:pPr marL="0" indent="0">
              <a:buNone/>
            </a:pPr>
            <a:r>
              <a:rPr lang="en-GB" b="1" dirty="0"/>
              <a:t>Break time</a:t>
            </a:r>
            <a:r>
              <a:rPr lang="en-GB" dirty="0"/>
              <a:t>; </a:t>
            </a:r>
          </a:p>
          <a:p>
            <a:pPr marL="0" indent="0">
              <a:buNone/>
            </a:pPr>
            <a:r>
              <a:rPr lang="en-GB" dirty="0"/>
              <a:t>In Juniors, water bottles are provided for your child. Children can also bring in a healthy snack- as per our policy this is fresh fruit or fresh vegetables. Please note that fruit/vegetables are now not provided for the children under the National Fruit Scheme. </a:t>
            </a:r>
          </a:p>
          <a:p>
            <a:pPr marL="0" indent="0">
              <a:buNone/>
            </a:pPr>
            <a:r>
              <a:rPr lang="en-GB" b="1" dirty="0"/>
              <a:t>Lunchtime; </a:t>
            </a:r>
            <a:r>
              <a:rPr lang="en-GB" dirty="0"/>
              <a:t>Meals are now cooked on the school site following the installation of the cooking kitchen. Details and information about school meals will be shared.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299465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Uniform</a:t>
            </a:r>
          </a:p>
        </p:txBody>
      </p:sp>
      <p:sp>
        <p:nvSpPr>
          <p:cNvPr id="3" name="Content Placeholder 2"/>
          <p:cNvSpPr>
            <a:spLocks noGrp="1"/>
          </p:cNvSpPr>
          <p:nvPr>
            <p:ph idx="1"/>
          </p:nvPr>
        </p:nvSpPr>
        <p:spPr>
          <a:xfrm>
            <a:off x="677334" y="1529543"/>
            <a:ext cx="8596668" cy="1174864"/>
          </a:xfrm>
        </p:spPr>
        <p:txBody>
          <a:bodyPr/>
          <a:lstStyle/>
          <a:p>
            <a:r>
              <a:rPr lang="en-GB" dirty="0"/>
              <a:t>We expect every child to wear the St Oswald’s school uniform. If for any reason you are struggling then we have preloved uniform available in school. Please see Miss Simons.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3074" name="Picture 2" descr="https://www.stoswaldsschool.co.uk/wp-content/uploads/2017/04/IMG_7828-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377" y="2671156"/>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descr="https://www.stoswaldsschool.co.uk/wp-content/uploads/2017/04/IMG_7826-1-300x2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0189" y="2687782"/>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488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2015"/>
            <a:ext cx="8596668" cy="5509347"/>
          </a:xfrm>
        </p:spPr>
        <p:txBody>
          <a:bodyPr>
            <a:normAutofit fontScale="92500" lnSpcReduction="10000"/>
          </a:bodyPr>
          <a:lstStyle/>
          <a:p>
            <a:r>
              <a:rPr lang="en-GB" dirty="0"/>
              <a:t>Essential </a:t>
            </a:r>
            <a:r>
              <a:rPr lang="en-GB" dirty="0" err="1"/>
              <a:t>Sweatcardi</a:t>
            </a:r>
            <a:r>
              <a:rPr lang="en-GB" dirty="0"/>
              <a:t> (embroidered with the primary school logo) £10.50</a:t>
            </a:r>
          </a:p>
          <a:p>
            <a:r>
              <a:rPr lang="en-GB" dirty="0"/>
              <a:t>Essential Polo Shirt (embroidered with the primary school logo) £6.50 </a:t>
            </a:r>
          </a:p>
          <a:p>
            <a:r>
              <a:rPr lang="en-GB" dirty="0"/>
              <a:t>(No Woollen or navy cardigans)</a:t>
            </a:r>
          </a:p>
          <a:p>
            <a:r>
              <a:rPr lang="en-GB" dirty="0"/>
              <a:t>Button Fronted Gingham Dress (embroidered with the primary school logo) £15.00</a:t>
            </a:r>
          </a:p>
          <a:p>
            <a:r>
              <a:rPr lang="en-GB" dirty="0"/>
              <a:t>Fleece Jacket (embroidered with the primary school logo)  £13.00</a:t>
            </a:r>
          </a:p>
          <a:p>
            <a:endParaRPr lang="en-GB" dirty="0"/>
          </a:p>
          <a:p>
            <a:r>
              <a:rPr lang="en-GB" b="1" dirty="0"/>
              <a:t>Other items of clothing </a:t>
            </a:r>
            <a:r>
              <a:rPr lang="en-GB" dirty="0"/>
              <a:t>(this is not able to be purchased in school)</a:t>
            </a:r>
          </a:p>
          <a:p>
            <a:pPr lvl="0"/>
            <a:r>
              <a:rPr lang="en-GB" dirty="0"/>
              <a:t>girls to wear grey tights or grey socks/white socks (no patterned tights)</a:t>
            </a:r>
          </a:p>
          <a:p>
            <a:pPr lvl="0"/>
            <a:r>
              <a:rPr lang="en-GB" dirty="0"/>
              <a:t>girls to wear GREY skirts, shorts, pinafore dress or trousers (NOT Black or blue)</a:t>
            </a:r>
          </a:p>
          <a:p>
            <a:pPr lvl="0"/>
            <a:r>
              <a:rPr lang="en-GB" dirty="0"/>
              <a:t>Boys to wear GREY trousers or shorts (NOT black or blue)</a:t>
            </a:r>
          </a:p>
          <a:p>
            <a:pPr lvl="0"/>
            <a:r>
              <a:rPr lang="en-GB" dirty="0"/>
              <a:t>Boys to wear grey socks</a:t>
            </a:r>
          </a:p>
          <a:p>
            <a:pPr lvl="0"/>
            <a:r>
              <a:rPr lang="en-GB" dirty="0"/>
              <a:t>Boys to wear leather black school shoes (no canvas shoes or trainers or boots)</a:t>
            </a:r>
          </a:p>
          <a:p>
            <a:pPr lvl="0"/>
            <a:r>
              <a:rPr lang="en-GB" dirty="0"/>
              <a:t>Girls to wear black leather/patent shoes (no canvas shoes, trainers or open toed sandals or boots.)</a:t>
            </a:r>
          </a:p>
          <a:p>
            <a:pPr lvl="0"/>
            <a:r>
              <a:rPr lang="en-GB" dirty="0"/>
              <a:t>In Infants please can you ensure children have Velcro shoes not laces or buckles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82139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a:xfrm>
            <a:off x="677334" y="1451957"/>
            <a:ext cx="8596668" cy="3014748"/>
          </a:xfrm>
        </p:spPr>
        <p:txBody>
          <a:bodyPr>
            <a:normAutofit fontScale="92500" lnSpcReduction="20000"/>
          </a:bodyPr>
          <a:lstStyle/>
          <a:p>
            <a:r>
              <a:rPr lang="en-GB" dirty="0"/>
              <a:t>All resources are provided for your child at St Oswald’s so no pencil cases or equipment is required. </a:t>
            </a:r>
          </a:p>
          <a:p>
            <a:r>
              <a:rPr lang="en-GB" dirty="0"/>
              <a:t>Children will have a school water bottle which will be cleaned and refilled with water daily.</a:t>
            </a:r>
          </a:p>
          <a:p>
            <a:r>
              <a:rPr lang="en-GB" dirty="0"/>
              <a:t>Swimming- You will need to ensure your child has a swimming hat (these can be purchased from the school office)</a:t>
            </a:r>
          </a:p>
          <a:p>
            <a:r>
              <a:rPr lang="en-GB" dirty="0"/>
              <a:t>In PE The junior children will be doing Hockey using wooden hockey sticks. The school will provide children with shin pads but children will need their own Gum shields. Please can you purchase your child’s own gum shield and then this can be kept in school for the duration of this section in PE. This is due to health and safety.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26686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BF6F7-A78F-4FAA-BDDF-D5E59A7E33DB}"/>
              </a:ext>
            </a:extLst>
          </p:cNvPr>
          <p:cNvSpPr>
            <a:spLocks noGrp="1"/>
          </p:cNvSpPr>
          <p:nvPr>
            <p:ph type="title"/>
          </p:nvPr>
        </p:nvSpPr>
        <p:spPr/>
        <p:txBody>
          <a:bodyPr/>
          <a:lstStyle/>
          <a:p>
            <a:r>
              <a:rPr lang="en-GB" dirty="0"/>
              <a:t>Food Intolerances	</a:t>
            </a:r>
          </a:p>
        </p:txBody>
      </p:sp>
      <p:sp>
        <p:nvSpPr>
          <p:cNvPr id="3" name="Content Placeholder 2">
            <a:extLst>
              <a:ext uri="{FF2B5EF4-FFF2-40B4-BE49-F238E27FC236}">
                <a16:creationId xmlns:a16="http://schemas.microsoft.com/office/drawing/2014/main" id="{C3BE6E8A-1A28-46CF-ABB6-D253BF44AABB}"/>
              </a:ext>
            </a:extLst>
          </p:cNvPr>
          <p:cNvSpPr>
            <a:spLocks noGrp="1"/>
          </p:cNvSpPr>
          <p:nvPr>
            <p:ph idx="1"/>
          </p:nvPr>
        </p:nvSpPr>
        <p:spPr>
          <a:xfrm>
            <a:off x="560793" y="1488613"/>
            <a:ext cx="8596668" cy="3880773"/>
          </a:xfrm>
        </p:spPr>
        <p:txBody>
          <a:bodyPr/>
          <a:lstStyle/>
          <a:p>
            <a:r>
              <a:rPr lang="en-GB" dirty="0"/>
              <a:t>We have more and more children in our school who have allergies, some severe requiring them to </a:t>
            </a:r>
            <a:r>
              <a:rPr lang="en-GB"/>
              <a:t>have epi </a:t>
            </a:r>
            <a:r>
              <a:rPr lang="en-GB" dirty="0"/>
              <a:t>pens </a:t>
            </a:r>
            <a:r>
              <a:rPr lang="en-GB"/>
              <a:t>close by.</a:t>
            </a:r>
            <a:endParaRPr lang="en-GB" dirty="0"/>
          </a:p>
          <a:p>
            <a:r>
              <a:rPr lang="en-GB" dirty="0"/>
              <a:t>As a result we ask you to refrain from any nuts as part of snacks.</a:t>
            </a:r>
          </a:p>
          <a:p>
            <a:r>
              <a:rPr lang="en-GB" dirty="0"/>
              <a:t>We also ask that you no longer bring in cakes or treats when there is a birthday due to the range of allergies within each class.</a:t>
            </a:r>
          </a:p>
        </p:txBody>
      </p:sp>
    </p:spTree>
    <p:extLst>
      <p:ext uri="{BB962C8B-B14F-4D97-AF65-F5344CB8AC3E}">
        <p14:creationId xmlns:p14="http://schemas.microsoft.com/office/powerpoint/2010/main" val="12540235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Educational Visits</a:t>
            </a:r>
          </a:p>
        </p:txBody>
      </p:sp>
      <p:sp>
        <p:nvSpPr>
          <p:cNvPr id="3" name="Content Placeholder 2"/>
          <p:cNvSpPr>
            <a:spLocks noGrp="1"/>
          </p:cNvSpPr>
          <p:nvPr>
            <p:ph idx="1"/>
          </p:nvPr>
        </p:nvSpPr>
        <p:spPr>
          <a:xfrm>
            <a:off x="677334" y="1507857"/>
            <a:ext cx="8596668" cy="4740543"/>
          </a:xfrm>
        </p:spPr>
        <p:txBody>
          <a:bodyPr>
            <a:normAutofit fontScale="85000" lnSpcReduction="10000"/>
          </a:bodyPr>
          <a:lstStyle/>
          <a:p>
            <a:r>
              <a:rPr lang="en-GB" sz="1900" dirty="0"/>
              <a:t>All visits which we take our children on are linked to the learning that they will be doing in class. They will be focused to enhance the children's knowledge of a topic or piece of learning. </a:t>
            </a:r>
          </a:p>
          <a:p>
            <a:endParaRPr lang="en-GB" sz="1900" dirty="0"/>
          </a:p>
          <a:p>
            <a:pPr marL="0" indent="0">
              <a:buNone/>
            </a:pPr>
            <a:r>
              <a:rPr lang="en-GB" sz="1900" dirty="0"/>
              <a:t>Our Topics this year are:</a:t>
            </a:r>
          </a:p>
          <a:p>
            <a:pPr marL="0" indent="0">
              <a:buNone/>
            </a:pPr>
            <a:r>
              <a:rPr lang="en-GB" sz="1900" dirty="0"/>
              <a:t>Autumn 1:	Scrumdiddlyumptious. </a:t>
            </a:r>
          </a:p>
          <a:p>
            <a:pPr marL="0" indent="0">
              <a:buNone/>
            </a:pPr>
            <a:r>
              <a:rPr lang="en-GB" sz="1900" dirty="0">
                <a:solidFill>
                  <a:srgbClr val="7030A0"/>
                </a:solidFill>
              </a:rPr>
              <a:t>Cadbury’s World visit- Thursday 1</a:t>
            </a:r>
            <a:r>
              <a:rPr lang="en-GB" sz="1900" baseline="30000" dirty="0">
                <a:solidFill>
                  <a:srgbClr val="7030A0"/>
                </a:solidFill>
              </a:rPr>
              <a:t>st</a:t>
            </a:r>
            <a:r>
              <a:rPr lang="en-GB" sz="1900" dirty="0">
                <a:solidFill>
                  <a:srgbClr val="7030A0"/>
                </a:solidFill>
              </a:rPr>
              <a:t> October 2026.</a:t>
            </a:r>
            <a:endParaRPr lang="en-GB" sz="1900" dirty="0"/>
          </a:p>
          <a:p>
            <a:pPr marL="0" indent="0">
              <a:buNone/>
            </a:pPr>
            <a:r>
              <a:rPr lang="en-GB" sz="1900" dirty="0"/>
              <a:t>Autumn 2: 	Tribal Tales</a:t>
            </a:r>
          </a:p>
          <a:p>
            <a:pPr marL="0" indent="0">
              <a:buNone/>
            </a:pPr>
            <a:r>
              <a:rPr lang="en-GB" sz="1900" dirty="0"/>
              <a:t>Spring 1: 		</a:t>
            </a:r>
            <a:r>
              <a:rPr lang="en-GB" sz="2000" dirty="0"/>
              <a:t>Pharaohs </a:t>
            </a:r>
          </a:p>
          <a:p>
            <a:pPr marL="0" indent="0">
              <a:buNone/>
            </a:pPr>
            <a:r>
              <a:rPr lang="en-GB" sz="1900" dirty="0"/>
              <a:t>Spring 2: 		Tremors</a:t>
            </a:r>
          </a:p>
          <a:p>
            <a:pPr marL="0" indent="0">
              <a:buNone/>
            </a:pPr>
            <a:r>
              <a:rPr lang="en-GB" sz="1900" dirty="0"/>
              <a:t>Summer 1:	</a:t>
            </a:r>
            <a:r>
              <a:rPr lang="en-GB" sz="2000" dirty="0"/>
              <a:t>Mighty Metals </a:t>
            </a:r>
          </a:p>
          <a:p>
            <a:pPr marL="0" indent="0">
              <a:buNone/>
            </a:pPr>
            <a:r>
              <a:rPr lang="en-GB" sz="1900" dirty="0"/>
              <a:t>Summer 2: 	</a:t>
            </a:r>
            <a:r>
              <a:rPr lang="en-GB" sz="2000" dirty="0"/>
              <a:t>Urban Pioneers </a:t>
            </a:r>
          </a:p>
          <a:p>
            <a:pPr marL="0" indent="0">
              <a:buNone/>
            </a:pPr>
            <a:endParaRPr lang="en-GB" sz="1900" dirty="0"/>
          </a:p>
          <a:p>
            <a:r>
              <a:rPr lang="en-GB" sz="1900" dirty="0"/>
              <a:t>If we cannot go out on a visit then we will have visitors who will come into school.</a:t>
            </a:r>
          </a:p>
          <a:p>
            <a:endParaRPr lang="en-GB" sz="2100" dirty="0"/>
          </a:p>
          <a:p>
            <a:pPr marL="0" indent="0">
              <a:buNone/>
            </a:pPr>
            <a:endParaRPr lang="en-GB" dirty="0"/>
          </a:p>
        </p:txBody>
      </p:sp>
    </p:spTree>
    <p:extLst>
      <p:ext uri="{BB962C8B-B14F-4D97-AF65-F5344CB8AC3E}">
        <p14:creationId xmlns:p14="http://schemas.microsoft.com/office/powerpoint/2010/main" val="2931735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3563389"/>
          </a:xfrm>
        </p:spPr>
        <p:txBody>
          <a:bodyPr/>
          <a:lstStyle/>
          <a:p>
            <a:r>
              <a:rPr lang="en-GB" dirty="0"/>
              <a:t>Thank you for listening. </a:t>
            </a:r>
          </a:p>
        </p:txBody>
      </p:sp>
      <p:sp>
        <p:nvSpPr>
          <p:cNvPr id="3" name="Content Placeholder 2"/>
          <p:cNvSpPr>
            <a:spLocks noGrp="1"/>
          </p:cNvSpPr>
          <p:nvPr>
            <p:ph idx="1"/>
          </p:nvPr>
        </p:nvSpPr>
        <p:spPr/>
        <p:txBody>
          <a:bodyPr/>
          <a:lstStyle/>
          <a:p>
            <a:r>
              <a:rPr lang="en-GB" dirty="0"/>
              <a:t>We operate an open door policy and are always available to support and help your child and you as a family in anyway we possibly can. This could be sign positing for support and advice or meeting to discuss ways in which we as a school can support your child on their educational journey.</a:t>
            </a:r>
          </a:p>
          <a:p>
            <a:r>
              <a:rPr lang="en-GB" dirty="0"/>
              <a:t>All information is shared amongst the team within the class.</a:t>
            </a:r>
          </a:p>
          <a:p>
            <a:endParaRPr lang="en-GB" dirty="0"/>
          </a:p>
        </p:txBody>
      </p:sp>
    </p:spTree>
    <p:extLst>
      <p:ext uri="{BB962C8B-B14F-4D97-AF65-F5344CB8AC3E}">
        <p14:creationId xmlns:p14="http://schemas.microsoft.com/office/powerpoint/2010/main" val="10637552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1949afd-ee9b-4e37-9cbf-75bb4204833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649FE7EE813BC42A62D228DF04E749F" ma:contentTypeVersion="18" ma:contentTypeDescription="Create a new document." ma:contentTypeScope="" ma:versionID="21ce21b1d4ff2e6498e9d6cee1bd5441">
  <xsd:schema xmlns:xsd="http://www.w3.org/2001/XMLSchema" xmlns:xs="http://www.w3.org/2001/XMLSchema" xmlns:p="http://schemas.microsoft.com/office/2006/metadata/properties" xmlns:ns3="c1949afd-ee9b-4e37-9cbf-75bb42048334" xmlns:ns4="9aec9760-0c78-4a95-a274-d126cab3eff9" targetNamespace="http://schemas.microsoft.com/office/2006/metadata/properties" ma:root="true" ma:fieldsID="d5cf41a37a944cc71a10bdef24d89bec" ns3:_="" ns4:_="">
    <xsd:import namespace="c1949afd-ee9b-4e37-9cbf-75bb42048334"/>
    <xsd:import namespace="9aec9760-0c78-4a95-a274-d126cab3eff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949afd-ee9b-4e37-9cbf-75bb420483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c9760-0c78-4a95-a274-d126cab3ef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C40443-4995-4852-91D5-2F1204DDB7DE}">
  <ds:schemaRefs>
    <ds:schemaRef ds:uri="http://schemas.microsoft.com/office/infopath/2007/PartnerControls"/>
    <ds:schemaRef ds:uri="http://purl.org/dc/terms/"/>
    <ds:schemaRef ds:uri="http://purl.org/dc/dcmitype/"/>
    <ds:schemaRef ds:uri="9aec9760-0c78-4a95-a274-d126cab3eff9"/>
    <ds:schemaRef ds:uri="http://www.w3.org/XML/1998/namespace"/>
    <ds:schemaRef ds:uri="http://schemas.microsoft.com/office/2006/documentManagement/types"/>
    <ds:schemaRef ds:uri="http://purl.org/dc/elements/1.1/"/>
    <ds:schemaRef ds:uri="http://schemas.openxmlformats.org/package/2006/metadata/core-properties"/>
    <ds:schemaRef ds:uri="c1949afd-ee9b-4e37-9cbf-75bb42048334"/>
    <ds:schemaRef ds:uri="http://schemas.microsoft.com/office/2006/metadata/properties"/>
  </ds:schemaRefs>
</ds:datastoreItem>
</file>

<file path=customXml/itemProps2.xml><?xml version="1.0" encoding="utf-8"?>
<ds:datastoreItem xmlns:ds="http://schemas.openxmlformats.org/officeDocument/2006/customXml" ds:itemID="{757D343A-C321-426D-8492-13117FD0293A}">
  <ds:schemaRefs>
    <ds:schemaRef ds:uri="http://schemas.microsoft.com/sharepoint/v3/contenttype/forms"/>
  </ds:schemaRefs>
</ds:datastoreItem>
</file>

<file path=customXml/itemProps3.xml><?xml version="1.0" encoding="utf-8"?>
<ds:datastoreItem xmlns:ds="http://schemas.openxmlformats.org/officeDocument/2006/customXml" ds:itemID="{6E260E93-8022-4134-AE6C-D4F0F0DF93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949afd-ee9b-4e37-9cbf-75bb42048334"/>
    <ds:schemaRef ds:uri="9aec9760-0c78-4a95-a274-d126cab3ef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279</TotalTime>
  <Words>2437</Words>
  <Application>Microsoft Office PowerPoint</Application>
  <PresentationFormat>Widescreen</PresentationFormat>
  <Paragraphs>168</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Comic Sans MS</vt:lpstr>
      <vt:lpstr>Optima ExtraBlack</vt:lpstr>
      <vt:lpstr>Times New Roman</vt:lpstr>
      <vt:lpstr>Trebuchet MS</vt:lpstr>
      <vt:lpstr>Wingdings 3</vt:lpstr>
      <vt:lpstr>Facet</vt:lpstr>
      <vt:lpstr>Welcome to the Year 2026-2027</vt:lpstr>
      <vt:lpstr>Meet the Year 3 Team  </vt:lpstr>
      <vt:lpstr>School Vision and Values</vt:lpstr>
      <vt:lpstr>Beginning and end of the school day</vt:lpstr>
      <vt:lpstr>Attendance</vt:lpstr>
      <vt:lpstr>Attendance ladder</vt:lpstr>
      <vt:lpstr>Mobile Phones </vt:lpstr>
      <vt:lpstr>Photography and Videoing in school</vt:lpstr>
      <vt:lpstr>Behaviour and Rewards </vt:lpstr>
      <vt:lpstr>Homework  Reading</vt:lpstr>
      <vt:lpstr>Maths and English Homework</vt:lpstr>
      <vt:lpstr>Topic Homework</vt:lpstr>
      <vt:lpstr>Ideas for helping your child at home</vt:lpstr>
      <vt:lpstr>How will I know what will my child be learning?</vt:lpstr>
      <vt:lpstr>RSE (Relationship and Sex Education)</vt:lpstr>
      <vt:lpstr>Opportunities</vt:lpstr>
      <vt:lpstr>Music at St. Oswald’s.</vt:lpstr>
      <vt:lpstr>Music in Year Three</vt:lpstr>
      <vt:lpstr>School day</vt:lpstr>
      <vt:lpstr>School Uniform</vt:lpstr>
      <vt:lpstr>PowerPoint Presentation</vt:lpstr>
      <vt:lpstr>Resources</vt:lpstr>
      <vt:lpstr>Food Intolerances </vt:lpstr>
      <vt:lpstr>Educational Visits</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Wood, R</dc:creator>
  <cp:lastModifiedBy>Rebecca Wood</cp:lastModifiedBy>
  <cp:revision>40</cp:revision>
  <dcterms:created xsi:type="dcterms:W3CDTF">2022-07-03T11:31:29Z</dcterms:created>
  <dcterms:modified xsi:type="dcterms:W3CDTF">2026-09-10T07:24:05Z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0x010100F649FE7EE813BC42A62D228DF04E749F</vt:lpwstr>
  </property>
</Properties>
</file>