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4"/>
  </p:sldMasterIdLst>
  <p:sldIdLst>
    <p:sldId id="256" r:id="rId5"/>
    <p:sldId id="257" r:id="rId6"/>
    <p:sldId id="258" r:id="rId7"/>
    <p:sldId id="259" r:id="rId8"/>
    <p:sldId id="275" r:id="rId9"/>
    <p:sldId id="276" r:id="rId10"/>
    <p:sldId id="260" r:id="rId11"/>
    <p:sldId id="274" r:id="rId12"/>
    <p:sldId id="278" r:id="rId13"/>
    <p:sldId id="261" r:id="rId14"/>
    <p:sldId id="262" r:id="rId15"/>
    <p:sldId id="263" r:id="rId16"/>
    <p:sldId id="264" r:id="rId17"/>
    <p:sldId id="265" r:id="rId18"/>
    <p:sldId id="266" r:id="rId19"/>
    <p:sldId id="277" r:id="rId20"/>
    <p:sldId id="279" r:id="rId21"/>
    <p:sldId id="267" r:id="rId22"/>
    <p:sldId id="294" r:id="rId23"/>
    <p:sldId id="292" r:id="rId24"/>
    <p:sldId id="268" r:id="rId25"/>
    <p:sldId id="269" r:id="rId26"/>
    <p:sldId id="270" r:id="rId27"/>
    <p:sldId id="271" r:id="rId28"/>
    <p:sldId id="272" r:id="rId29"/>
    <p:sldId id="280" r:id="rId30"/>
    <p:sldId id="273"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varScale="1">
        <p:scale>
          <a:sx n="72" d="100"/>
          <a:sy n="72"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1843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89945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4798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594115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40379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4704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82476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925235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7/23/2026</a:t>
            </a:fld>
            <a:endParaRPr lang="en-US" dirty="0"/>
          </a:p>
        </p:txBody>
      </p:sp>
    </p:spTree>
    <p:extLst>
      <p:ext uri="{BB962C8B-B14F-4D97-AF65-F5344CB8AC3E}">
        <p14:creationId xmlns:p14="http://schemas.microsoft.com/office/powerpoint/2010/main" val="3413111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8955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34737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88324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85320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053099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937743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8860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7/23/2026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397618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409335" y="1579418"/>
            <a:ext cx="3962400" cy="3962400"/>
          </a:xfrm>
          <a:prstGeom prst="rect">
            <a:avLst/>
          </a:prstGeom>
        </p:spPr>
      </p:pic>
      <p:sp>
        <p:nvSpPr>
          <p:cNvPr id="2" name="Title 1"/>
          <p:cNvSpPr>
            <a:spLocks noGrp="1"/>
          </p:cNvSpPr>
          <p:nvPr>
            <p:ph type="ctrTitle"/>
          </p:nvPr>
        </p:nvSpPr>
        <p:spPr>
          <a:xfrm>
            <a:off x="1435023" y="3363269"/>
            <a:ext cx="7766936" cy="1646302"/>
          </a:xfrm>
        </p:spPr>
        <p:txBody>
          <a:bodyPr/>
          <a:lstStyle/>
          <a:p>
            <a:r>
              <a:rPr lang="en-GB" dirty="0"/>
              <a:t>Welcome to the </a:t>
            </a:r>
            <a:r>
              <a:rPr lang="en-GB"/>
              <a:t>Academic Year 2026-2027</a:t>
            </a:r>
            <a:br>
              <a:rPr lang="en-GB" dirty="0"/>
            </a:br>
            <a:br>
              <a:rPr lang="en-GB" dirty="0"/>
            </a:br>
            <a:br>
              <a:rPr lang="en-GB" dirty="0"/>
            </a:br>
            <a:endParaRPr lang="en-GB" dirty="0"/>
          </a:p>
        </p:txBody>
      </p:sp>
      <p:sp>
        <p:nvSpPr>
          <p:cNvPr id="3" name="Subtitle 2"/>
          <p:cNvSpPr>
            <a:spLocks noGrp="1"/>
          </p:cNvSpPr>
          <p:nvPr>
            <p:ph type="subTitle" idx="1"/>
          </p:nvPr>
        </p:nvSpPr>
        <p:spPr>
          <a:xfrm>
            <a:off x="1651154" y="5585917"/>
            <a:ext cx="7766936" cy="1096899"/>
          </a:xfrm>
        </p:spPr>
        <p:txBody>
          <a:bodyPr/>
          <a:lstStyle/>
          <a:p>
            <a:r>
              <a:rPr lang="en-GB" dirty="0"/>
              <a:t>September 2026</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4414907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Meet the Year 6</a:t>
            </a:r>
            <a:r>
              <a:rPr lang="en-GB" dirty="0">
                <a:solidFill>
                  <a:srgbClr val="FF0000"/>
                </a:solidFill>
              </a:rPr>
              <a:t> </a:t>
            </a:r>
            <a:r>
              <a:rPr lang="en-GB" dirty="0"/>
              <a:t>Team</a:t>
            </a:r>
          </a:p>
        </p:txBody>
      </p:sp>
      <p:sp>
        <p:nvSpPr>
          <p:cNvPr id="3" name="Content Placeholder 2"/>
          <p:cNvSpPr>
            <a:spLocks noGrp="1"/>
          </p:cNvSpPr>
          <p:nvPr>
            <p:ph idx="1"/>
          </p:nvPr>
        </p:nvSpPr>
        <p:spPr/>
        <p:txBody>
          <a:bodyPr vert="horz" lIns="91440" tIns="45720" rIns="91440" bIns="45720" rtlCol="0" anchor="t">
            <a:normAutofit/>
          </a:bodyPr>
          <a:lstStyle/>
          <a:p>
            <a:pPr fontAlgn="base"/>
            <a:r>
              <a:rPr lang="en-GB" dirty="0">
                <a:solidFill>
                  <a:schemeClr val="tx1"/>
                </a:solidFill>
              </a:rPr>
              <a:t>Class teacher – Mr Wood</a:t>
            </a:r>
            <a:r>
              <a:rPr lang="en-US" dirty="0">
                <a:solidFill>
                  <a:schemeClr val="tx1"/>
                </a:solidFill>
              </a:rPr>
              <a:t>​</a:t>
            </a:r>
          </a:p>
          <a:p>
            <a:pPr fontAlgn="base"/>
            <a:r>
              <a:rPr lang="en-GB" dirty="0">
                <a:solidFill>
                  <a:schemeClr val="tx1"/>
                </a:solidFill>
              </a:rPr>
              <a:t>Teaching Assistants – Mrs Richmond</a:t>
            </a:r>
          </a:p>
          <a:p>
            <a:pPr fontAlgn="base"/>
            <a:r>
              <a:rPr lang="en-US" dirty="0">
                <a:solidFill>
                  <a:schemeClr val="tx1"/>
                </a:solidFill>
              </a:rPr>
              <a:t>M</a:t>
            </a:r>
            <a:r>
              <a:rPr lang="en-GB">
                <a:solidFill>
                  <a:schemeClr val="tx1"/>
                </a:solidFill>
              </a:rPr>
              <a:t>DS – Mrs Mowatt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0915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Vision and Values</a:t>
            </a:r>
          </a:p>
        </p:txBody>
      </p:sp>
      <p:sp>
        <p:nvSpPr>
          <p:cNvPr id="3" name="Content Placeholder 2"/>
          <p:cNvSpPr>
            <a:spLocks noGrp="1"/>
          </p:cNvSpPr>
          <p:nvPr>
            <p:ph idx="1"/>
          </p:nvPr>
        </p:nvSpPr>
        <p:spPr>
          <a:xfrm>
            <a:off x="804795" y="3397136"/>
            <a:ext cx="8596668" cy="4517362"/>
          </a:xfrm>
        </p:spPr>
        <p:txBody>
          <a:bodyPr/>
          <a:lstStyle/>
          <a:p>
            <a:endParaRPr lang="en-GB" dirty="0"/>
          </a:p>
          <a:p>
            <a:endParaRPr lang="en-GB" dirty="0"/>
          </a:p>
          <a:p>
            <a:r>
              <a:rPr lang="en-GB" dirty="0"/>
              <a:t>Our Core School Values are Honesty, Hope, Forgiveness, Friendship, Perseverance and Respect. They permeate through school life and we ensure that our pupils live by these values in the way they conduct themselves in school, their behaviours in school and outside school.</a:t>
            </a:r>
          </a:p>
          <a:p>
            <a:endParaRPr lang="en-GB" dirty="0"/>
          </a:p>
          <a:p>
            <a:r>
              <a:rPr lang="en-GB" dirty="0"/>
              <a:t>These School Values are linked to the school code of conduct.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
        <p:nvSpPr>
          <p:cNvPr id="6" name="Text Box 2"/>
          <p:cNvSpPr txBox="1">
            <a:spLocks noChangeArrowheads="1"/>
          </p:cNvSpPr>
          <p:nvPr/>
        </p:nvSpPr>
        <p:spPr bwMode="auto">
          <a:xfrm>
            <a:off x="1689985" y="1316702"/>
            <a:ext cx="6826288" cy="162600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‘Learning and Growing Together’</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Is underpinned by our school’s core values of Hope, Friendship, Forgiveness, Perseverance, </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Respect, and Honesty.</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We nurture the tiny seeds (that are each individual child and our community) to grow into the mighty tree, as Jesus describes the Kingdom of Heaven (Parable of the Mustard Seed- Matthew 13)</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Individuals flourish in a school which is a safe, respectful and welcoming Christian community.</a:t>
            </a:r>
            <a:endParaRPr kumimoji="0" lang="en-US" altLang="en-US"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4"/>
          <p:cNvSpPr>
            <a:spLocks noChangeArrowheads="1"/>
          </p:cNvSpPr>
          <p:nvPr/>
        </p:nvSpPr>
        <p:spPr bwMode="auto">
          <a:xfrm>
            <a:off x="-1120332" y="326690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Learning-</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we develop our wisdom, knowledge and skills</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Growing-</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in our character development, hope, aspiration, resilience and social action</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Together-</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so our community can live well together,  showing dignity and respect.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00769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Beginning and end of the school day</a:t>
            </a:r>
          </a:p>
        </p:txBody>
      </p:sp>
      <p:sp>
        <p:nvSpPr>
          <p:cNvPr id="3" name="Content Placeholder 2"/>
          <p:cNvSpPr>
            <a:spLocks noGrp="1"/>
          </p:cNvSpPr>
          <p:nvPr>
            <p:ph idx="1"/>
          </p:nvPr>
        </p:nvSpPr>
        <p:spPr>
          <a:xfrm>
            <a:off x="677334" y="1568335"/>
            <a:ext cx="8596668" cy="4473027"/>
          </a:xfrm>
        </p:spPr>
        <p:txBody>
          <a:bodyPr>
            <a:normAutofit/>
          </a:bodyPr>
          <a:lstStyle/>
          <a:p>
            <a:r>
              <a:rPr lang="en-GB" dirty="0"/>
              <a:t>Doors open at 8.45am. Doors close at 8.55 am</a:t>
            </a:r>
          </a:p>
          <a:p>
            <a:r>
              <a:rPr lang="en-GB" dirty="0"/>
              <a:t>Register is 8.55-9am</a:t>
            </a:r>
          </a:p>
          <a:p>
            <a:r>
              <a:rPr lang="en-GB" dirty="0"/>
              <a:t>All pupils finish at 3.15pm</a:t>
            </a:r>
          </a:p>
          <a:p>
            <a:endParaRPr lang="en-GB" dirty="0"/>
          </a:p>
          <a:p>
            <a:pPr marL="0" indent="0">
              <a:buNone/>
            </a:pPr>
            <a:endParaRPr lang="en-GB" dirty="0"/>
          </a:p>
          <a:p>
            <a:pPr marL="0" indent="0">
              <a:buNone/>
            </a:pPr>
            <a:r>
              <a:rPr lang="en-GB" i="1" dirty="0">
                <a:solidFill>
                  <a:schemeClr val="accent4"/>
                </a:solidFill>
              </a:rPr>
              <a:t>Your child may walk to and from school by themselves. Please ensure that you have responded to the MS Forms email sent to you from Ms Simons.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749681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6F510-5DB9-4C6F-9378-9A28368E6682}"/>
              </a:ext>
            </a:extLst>
          </p:cNvPr>
          <p:cNvSpPr>
            <a:spLocks noGrp="1"/>
          </p:cNvSpPr>
          <p:nvPr>
            <p:ph type="title"/>
          </p:nvPr>
        </p:nvSpPr>
        <p:spPr/>
        <p:txBody>
          <a:bodyPr/>
          <a:lstStyle/>
          <a:p>
            <a:r>
              <a:rPr lang="en-GB" dirty="0"/>
              <a:t>Attendance</a:t>
            </a:r>
          </a:p>
        </p:txBody>
      </p:sp>
      <p:sp>
        <p:nvSpPr>
          <p:cNvPr id="3" name="Content Placeholder 2">
            <a:extLst>
              <a:ext uri="{FF2B5EF4-FFF2-40B4-BE49-F238E27FC236}">
                <a16:creationId xmlns:a16="http://schemas.microsoft.com/office/drawing/2014/main" id="{52EB1D75-578D-47D3-89F1-27CF284300C0}"/>
              </a:ext>
            </a:extLst>
          </p:cNvPr>
          <p:cNvSpPr>
            <a:spLocks noGrp="1"/>
          </p:cNvSpPr>
          <p:nvPr>
            <p:ph idx="1"/>
          </p:nvPr>
        </p:nvSpPr>
        <p:spPr/>
        <p:txBody>
          <a:bodyPr vert="horz" lIns="91440" tIns="45720" rIns="91440" bIns="45720" rtlCol="0" anchor="t">
            <a:normAutofit/>
          </a:bodyPr>
          <a:lstStyle/>
          <a:p>
            <a:r>
              <a:rPr lang="en-GB" dirty="0"/>
              <a:t>Attendance at school is crucial. Our Attendance for last academic year was </a:t>
            </a:r>
            <a:r>
              <a:rPr lang="en-GB"/>
              <a:t>above National at 95.7% which means we are in line with national figures. </a:t>
            </a:r>
            <a:r>
              <a:rPr lang="en-GB" dirty="0"/>
              <a:t> This is great but there is always room for improvement!</a:t>
            </a:r>
          </a:p>
          <a:p>
            <a:r>
              <a:rPr lang="en-GB" dirty="0"/>
              <a:t>You will receive a copy of the Attendance policy. Any days where a child does not attend school means that they are missing out on learning. The attendance ladder on the next slide shows a clear image of absence and days lost learning.</a:t>
            </a:r>
          </a:p>
          <a:p>
            <a:r>
              <a:rPr lang="en-GB" dirty="0"/>
              <a:t>We completely understand and appreciate when your child is unwell (temperature, sickness, diarrhoea). However, holidays and days off, where we are unsure where your child is will be unauthorised, and as per the new policy and expectations from the DFE, a procedure for fines will be followed.</a:t>
            </a:r>
          </a:p>
          <a:p>
            <a:r>
              <a:rPr lang="en-GB" dirty="0"/>
              <a:t>This also applies to any incidents where your child is brought to school late.</a:t>
            </a:r>
          </a:p>
          <a:p>
            <a:endParaRPr lang="en-GB" dirty="0"/>
          </a:p>
        </p:txBody>
      </p:sp>
      <p:pic>
        <p:nvPicPr>
          <p:cNvPr id="5" name="Picture 4">
            <a:extLst>
              <a:ext uri="{FF2B5EF4-FFF2-40B4-BE49-F238E27FC236}">
                <a16:creationId xmlns:a16="http://schemas.microsoft.com/office/drawing/2014/main" id="{70B3788E-FC83-4112-98A1-A3A674E7B3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45817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AA75A-B0B8-4A50-8B9E-B5E5EF06BE93}"/>
              </a:ext>
            </a:extLst>
          </p:cNvPr>
          <p:cNvSpPr>
            <a:spLocks noGrp="1"/>
          </p:cNvSpPr>
          <p:nvPr>
            <p:ph type="title"/>
          </p:nvPr>
        </p:nvSpPr>
        <p:spPr/>
        <p:txBody>
          <a:bodyPr/>
          <a:lstStyle/>
          <a:p>
            <a:r>
              <a:rPr lang="en-GB" dirty="0"/>
              <a:t>Attendance ladder</a:t>
            </a:r>
          </a:p>
        </p:txBody>
      </p:sp>
      <p:pic>
        <p:nvPicPr>
          <p:cNvPr id="4" name="Content Placeholder 3">
            <a:extLst>
              <a:ext uri="{FF2B5EF4-FFF2-40B4-BE49-F238E27FC236}">
                <a16:creationId xmlns:a16="http://schemas.microsoft.com/office/drawing/2014/main" id="{FC06E7BB-494B-4583-907F-0169CD1E3761}"/>
              </a:ext>
            </a:extLst>
          </p:cNvPr>
          <p:cNvPicPr>
            <a:picLocks noGrp="1" noChangeAspect="1"/>
          </p:cNvPicPr>
          <p:nvPr>
            <p:ph idx="1"/>
          </p:nvPr>
        </p:nvPicPr>
        <p:blipFill>
          <a:blip r:embed="rId2"/>
          <a:stretch>
            <a:fillRect/>
          </a:stretch>
        </p:blipFill>
        <p:spPr>
          <a:xfrm>
            <a:off x="2301531" y="2160588"/>
            <a:ext cx="5348976" cy="3881437"/>
          </a:xfrm>
          <a:prstGeom prst="rect">
            <a:avLst/>
          </a:prstGeom>
        </p:spPr>
      </p:pic>
      <p:pic>
        <p:nvPicPr>
          <p:cNvPr id="5" name="Picture 4">
            <a:extLst>
              <a:ext uri="{FF2B5EF4-FFF2-40B4-BE49-F238E27FC236}">
                <a16:creationId xmlns:a16="http://schemas.microsoft.com/office/drawing/2014/main" id="{C0F75970-C893-4C33-819A-D61E88217A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946433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904" y="515390"/>
            <a:ext cx="8560877" cy="1320800"/>
          </a:xfrm>
        </p:spPr>
        <p:txBody>
          <a:bodyPr/>
          <a:lstStyle/>
          <a:p>
            <a:r>
              <a:rPr lang="en-GB" dirty="0"/>
              <a:t>Mobile Phones	</a:t>
            </a:r>
          </a:p>
        </p:txBody>
      </p:sp>
      <p:sp>
        <p:nvSpPr>
          <p:cNvPr id="3" name="Content Placeholder 2"/>
          <p:cNvSpPr>
            <a:spLocks noGrp="1"/>
          </p:cNvSpPr>
          <p:nvPr>
            <p:ph idx="1"/>
          </p:nvPr>
        </p:nvSpPr>
        <p:spPr>
          <a:xfrm>
            <a:off x="166216" y="1270000"/>
            <a:ext cx="9216082" cy="2786611"/>
          </a:xfrm>
        </p:spPr>
        <p:txBody>
          <a:bodyPr/>
          <a:lstStyle/>
          <a:p>
            <a:r>
              <a:rPr lang="en-GB" dirty="0"/>
              <a:t>As your child is in Year 6 and they are walking to and from school on their own, they may bring mobile phones to school.</a:t>
            </a:r>
          </a:p>
          <a:p>
            <a:r>
              <a:rPr lang="en-GB" dirty="0"/>
              <a:t>They must be handed in as soon as they enter school and switched off. If they are seen to be on their phone on the school site then they will be challenged.</a:t>
            </a:r>
          </a:p>
          <a:p>
            <a:r>
              <a:rPr lang="en-GB" dirty="0"/>
              <a:t>They will be returned at the end of the school day.</a:t>
            </a:r>
          </a:p>
          <a:p>
            <a:r>
              <a:rPr lang="en-GB" dirty="0"/>
              <a:t>If you want to contact your child or you need a message getting to your child, this needs to be done via the school office.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5" name="Picture 4">
            <a:extLst>
              <a:ext uri="{FF2B5EF4-FFF2-40B4-BE49-F238E27FC236}">
                <a16:creationId xmlns:a16="http://schemas.microsoft.com/office/drawing/2014/main" id="{54AC3880-2BD6-43FE-A6EE-2B7B0ACE160F}"/>
              </a:ext>
            </a:extLst>
          </p:cNvPr>
          <p:cNvPicPr>
            <a:picLocks noChangeAspect="1"/>
          </p:cNvPicPr>
          <p:nvPr/>
        </p:nvPicPr>
        <p:blipFill>
          <a:blip r:embed="rId3"/>
          <a:stretch>
            <a:fillRect/>
          </a:stretch>
        </p:blipFill>
        <p:spPr>
          <a:xfrm>
            <a:off x="9696971" y="1445809"/>
            <a:ext cx="2143125" cy="2143125"/>
          </a:xfrm>
          <a:prstGeom prst="rect">
            <a:avLst/>
          </a:prstGeom>
        </p:spPr>
      </p:pic>
      <p:sp>
        <p:nvSpPr>
          <p:cNvPr id="7" name="Title 1">
            <a:extLst>
              <a:ext uri="{FF2B5EF4-FFF2-40B4-BE49-F238E27FC236}">
                <a16:creationId xmlns:a16="http://schemas.microsoft.com/office/drawing/2014/main" id="{F24D1778-A477-4D61-89AC-D970D4856117}"/>
              </a:ext>
            </a:extLst>
          </p:cNvPr>
          <p:cNvSpPr txBox="1">
            <a:spLocks/>
          </p:cNvSpPr>
          <p:nvPr/>
        </p:nvSpPr>
        <p:spPr>
          <a:xfrm>
            <a:off x="393468" y="3793375"/>
            <a:ext cx="8560877" cy="778625"/>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Smart Watches	</a:t>
            </a:r>
          </a:p>
        </p:txBody>
      </p:sp>
      <p:sp>
        <p:nvSpPr>
          <p:cNvPr id="9" name="Content Placeholder 2">
            <a:extLst>
              <a:ext uri="{FF2B5EF4-FFF2-40B4-BE49-F238E27FC236}">
                <a16:creationId xmlns:a16="http://schemas.microsoft.com/office/drawing/2014/main" id="{CB029B7E-F66A-4A7E-8B07-2C15F8E7D06A}"/>
              </a:ext>
            </a:extLst>
          </p:cNvPr>
          <p:cNvSpPr txBox="1">
            <a:spLocks/>
          </p:cNvSpPr>
          <p:nvPr/>
        </p:nvSpPr>
        <p:spPr>
          <a:xfrm>
            <a:off x="166216" y="4442692"/>
            <a:ext cx="9216082" cy="143163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Smart Watches, Air tags or any recording devices are not allowed on the school premises or on school trips.</a:t>
            </a:r>
          </a:p>
          <a:p>
            <a:r>
              <a:rPr lang="en-GB" dirty="0"/>
              <a:t>This is due to safeguarding of pupils and adults within school.</a:t>
            </a:r>
          </a:p>
        </p:txBody>
      </p:sp>
    </p:spTree>
    <p:extLst>
      <p:ext uri="{BB962C8B-B14F-4D97-AF65-F5344CB8AC3E}">
        <p14:creationId xmlns:p14="http://schemas.microsoft.com/office/powerpoint/2010/main" val="33758892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4A40E-1BA6-4354-918D-DD9D83B825E4}"/>
              </a:ext>
            </a:extLst>
          </p:cNvPr>
          <p:cNvSpPr>
            <a:spLocks noGrp="1"/>
          </p:cNvSpPr>
          <p:nvPr>
            <p:ph type="title"/>
          </p:nvPr>
        </p:nvSpPr>
        <p:spPr/>
        <p:txBody>
          <a:bodyPr/>
          <a:lstStyle/>
          <a:p>
            <a:r>
              <a:rPr lang="en-GB" dirty="0"/>
              <a:t>Online Safety</a:t>
            </a:r>
          </a:p>
        </p:txBody>
      </p:sp>
      <p:sp>
        <p:nvSpPr>
          <p:cNvPr id="3" name="Content Placeholder 2">
            <a:extLst>
              <a:ext uri="{FF2B5EF4-FFF2-40B4-BE49-F238E27FC236}">
                <a16:creationId xmlns:a16="http://schemas.microsoft.com/office/drawing/2014/main" id="{7CCF09C2-36EC-4F50-8474-D4A6A8D21268}"/>
              </a:ext>
            </a:extLst>
          </p:cNvPr>
          <p:cNvSpPr>
            <a:spLocks noGrp="1"/>
          </p:cNvSpPr>
          <p:nvPr>
            <p:ph idx="1"/>
          </p:nvPr>
        </p:nvSpPr>
        <p:spPr/>
        <p:txBody>
          <a:bodyPr/>
          <a:lstStyle/>
          <a:p>
            <a:r>
              <a:rPr lang="en-GB" dirty="0"/>
              <a:t>As children move into Year 5 and 6 they are beginning to make use of wider forms of technology. They may have smart phones. </a:t>
            </a:r>
          </a:p>
          <a:p>
            <a:r>
              <a:rPr lang="en-GB" dirty="0"/>
              <a:t>Starting safe practices in your home is never too early.</a:t>
            </a:r>
          </a:p>
          <a:p>
            <a:pPr lvl="1"/>
            <a:r>
              <a:rPr lang="en-GB" dirty="0"/>
              <a:t>Remember WHATSAPP has a PEGI rating of 16.</a:t>
            </a:r>
          </a:p>
          <a:p>
            <a:pPr lvl="1"/>
            <a:r>
              <a:rPr lang="en-GB" dirty="0"/>
              <a:t>If your child has a You Tube channel does it have the parental settings and controls?</a:t>
            </a:r>
          </a:p>
          <a:p>
            <a:pPr lvl="1"/>
            <a:r>
              <a:rPr lang="en-GB" dirty="0"/>
              <a:t>Do you know who your child is speaking to when they are online?</a:t>
            </a:r>
          </a:p>
          <a:p>
            <a:pPr lvl="1"/>
            <a:r>
              <a:rPr lang="en-GB" dirty="0"/>
              <a:t>Check their phones daily to see the messages/voice notes/videos that are being sent.</a:t>
            </a:r>
          </a:p>
        </p:txBody>
      </p:sp>
      <p:pic>
        <p:nvPicPr>
          <p:cNvPr id="4" name="Picture 3">
            <a:extLst>
              <a:ext uri="{FF2B5EF4-FFF2-40B4-BE49-F238E27FC236}">
                <a16:creationId xmlns:a16="http://schemas.microsoft.com/office/drawing/2014/main" id="{09B19AB3-1B5E-40EF-AFCF-5ADC286EBE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368663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5706-6B43-4A60-AD76-3E0898D0AD0A}"/>
              </a:ext>
            </a:extLst>
          </p:cNvPr>
          <p:cNvSpPr>
            <a:spLocks noGrp="1"/>
          </p:cNvSpPr>
          <p:nvPr>
            <p:ph type="title"/>
          </p:nvPr>
        </p:nvSpPr>
        <p:spPr/>
        <p:txBody>
          <a:bodyPr/>
          <a:lstStyle/>
          <a:p>
            <a:r>
              <a:rPr lang="en-GB" dirty="0"/>
              <a:t>Photography and Videoing in school</a:t>
            </a:r>
          </a:p>
        </p:txBody>
      </p:sp>
      <p:sp>
        <p:nvSpPr>
          <p:cNvPr id="3" name="Content Placeholder 2">
            <a:extLst>
              <a:ext uri="{FF2B5EF4-FFF2-40B4-BE49-F238E27FC236}">
                <a16:creationId xmlns:a16="http://schemas.microsoft.com/office/drawing/2014/main" id="{B832C4F7-4515-4BDB-9221-D1729E48D723}"/>
              </a:ext>
            </a:extLst>
          </p:cNvPr>
          <p:cNvSpPr>
            <a:spLocks noGrp="1"/>
          </p:cNvSpPr>
          <p:nvPr>
            <p:ph idx="1"/>
          </p:nvPr>
        </p:nvSpPr>
        <p:spPr/>
        <p:txBody>
          <a:bodyPr/>
          <a:lstStyle/>
          <a:p>
            <a:r>
              <a:rPr lang="en-GB" dirty="0"/>
              <a:t>Following on from a review of photography last year, the Governors have designated the school a ‘No photography’ school. We ask that at any school events you do not take photographs in case other pupils are caught on them in the background.</a:t>
            </a:r>
          </a:p>
          <a:p>
            <a:r>
              <a:rPr lang="en-GB" dirty="0"/>
              <a:t>There are children within the school that risk exposure if they are located through posting photos on social media.</a:t>
            </a:r>
          </a:p>
        </p:txBody>
      </p:sp>
      <p:pic>
        <p:nvPicPr>
          <p:cNvPr id="4" name="Picture 3">
            <a:extLst>
              <a:ext uri="{FF2B5EF4-FFF2-40B4-BE49-F238E27FC236}">
                <a16:creationId xmlns:a16="http://schemas.microsoft.com/office/drawing/2014/main" id="{80B948AB-98A2-4272-9927-0CDDF2FD79BA}"/>
              </a:ext>
            </a:extLst>
          </p:cNvPr>
          <p:cNvPicPr>
            <a:picLocks noChangeAspect="1"/>
          </p:cNvPicPr>
          <p:nvPr/>
        </p:nvPicPr>
        <p:blipFill>
          <a:blip r:embed="rId2"/>
          <a:stretch>
            <a:fillRect/>
          </a:stretch>
        </p:blipFill>
        <p:spPr>
          <a:xfrm>
            <a:off x="8437938" y="4295775"/>
            <a:ext cx="2343150" cy="1952625"/>
          </a:xfrm>
          <a:prstGeom prst="rect">
            <a:avLst/>
          </a:prstGeom>
        </p:spPr>
      </p:pic>
    </p:spTree>
    <p:extLst>
      <p:ext uri="{BB962C8B-B14F-4D97-AF65-F5344CB8AC3E}">
        <p14:creationId xmlns:p14="http://schemas.microsoft.com/office/powerpoint/2010/main" val="3010435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Behaviour and Rewards	</a:t>
            </a:r>
          </a:p>
        </p:txBody>
      </p:sp>
      <p:sp>
        <p:nvSpPr>
          <p:cNvPr id="3" name="Content Placeholder 2"/>
          <p:cNvSpPr>
            <a:spLocks noGrp="1"/>
          </p:cNvSpPr>
          <p:nvPr>
            <p:ph idx="1"/>
          </p:nvPr>
        </p:nvSpPr>
        <p:spPr/>
        <p:txBody>
          <a:bodyPr>
            <a:normAutofit fontScale="92500"/>
          </a:bodyPr>
          <a:lstStyle/>
          <a:p>
            <a:r>
              <a:rPr lang="en-GB" dirty="0"/>
              <a:t>Our most recent OFSTED praised the behaviour strategies we implement and the way in which the children conduct themselves following our School values.</a:t>
            </a:r>
          </a:p>
          <a:p>
            <a:r>
              <a:rPr lang="en-GB" dirty="0"/>
              <a:t>Our Behaviour Policy links specifically to our School values, enabling our pupils to focus on gaining rewards for positive behaviour. Children collect rewards/star stamps which they can use in the School Star Shop. We also give out Head teacher awards which are popular. Our Attendance Awards have proven popular with the children as have the Reading Stars.</a:t>
            </a:r>
          </a:p>
          <a:p>
            <a:r>
              <a:rPr lang="en-GB" dirty="0"/>
              <a:t>Fundamentally, the way we behave and act is a choice. We are teaching our children about how to live their lives and make the right choices. We know that our behaviours can impact on our own and others ability to play, learn, socialise and have fun. </a:t>
            </a:r>
          </a:p>
          <a:p>
            <a:r>
              <a:rPr lang="en-GB" dirty="0"/>
              <a:t>A copy of the Behaviour Policy will be sent out to all families and can be found on the School website.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102710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a:xfrm>
            <a:off x="677334" y="1451956"/>
            <a:ext cx="8596668" cy="5104015"/>
          </a:xfrm>
        </p:spPr>
        <p:txBody>
          <a:bodyPr>
            <a:normAutofit/>
          </a:bodyPr>
          <a:lstStyle/>
          <a:p>
            <a:pPr marL="0" indent="0">
              <a:buNone/>
            </a:pPr>
            <a:r>
              <a:rPr lang="en-GB" dirty="0"/>
              <a:t>Reading</a:t>
            </a:r>
          </a:p>
          <a:p>
            <a:r>
              <a:rPr lang="en-GB" dirty="0"/>
              <a:t>We expect children to read every evening (not necessarily to an adult) for approximately 10 minutes, and parents must sign the reading record. We will check this weekly, and children will be rewarded each week. The reading reward system has been very popular this year.</a:t>
            </a:r>
          </a:p>
          <a:p>
            <a:r>
              <a:rPr lang="en-GB" dirty="0" err="1"/>
              <a:t>Yr</a:t>
            </a:r>
            <a:r>
              <a:rPr lang="en-GB" dirty="0"/>
              <a:t> 3/4/5/6;  Multiplication/ number bond work improving fluency in maths. TT Rock Stars and Maths.co.uk</a:t>
            </a:r>
          </a:p>
          <a:p>
            <a:r>
              <a:rPr lang="en-GB" dirty="0"/>
              <a:t>Spelling homework does not go home and we do not have weekly spelling tests. However, weekly practice of the Year group Common Exception words would go a long way to helping your child with their writing. Copies of these will be sent out to you and a copy can be found on the website page.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820343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 Homework</a:t>
            </a:r>
          </a:p>
        </p:txBody>
      </p:sp>
      <p:sp>
        <p:nvSpPr>
          <p:cNvPr id="3" name="Content Placeholder 2"/>
          <p:cNvSpPr>
            <a:spLocks noGrp="1"/>
          </p:cNvSpPr>
          <p:nvPr>
            <p:ph idx="1"/>
          </p:nvPr>
        </p:nvSpPr>
        <p:spPr>
          <a:xfrm>
            <a:off x="677334" y="2160590"/>
            <a:ext cx="8596668" cy="2150946"/>
          </a:xfrm>
        </p:spPr>
        <p:txBody>
          <a:bodyPr/>
          <a:lstStyle/>
          <a:p>
            <a:r>
              <a:rPr lang="en-GB" dirty="0"/>
              <a:t>During the year there may have been a topic that has captured your children’s interest and imagination so we may set some topic based homework for them to complete in their own way/in their own time. We will expect children to be aware of when this is set, if it is required to be completed by a certain date, and when it should be brought back to school.</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173835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 and English Homework</a:t>
            </a:r>
          </a:p>
        </p:txBody>
      </p:sp>
      <p:sp>
        <p:nvSpPr>
          <p:cNvPr id="3" name="Content Placeholder 2"/>
          <p:cNvSpPr>
            <a:spLocks noGrp="1"/>
          </p:cNvSpPr>
          <p:nvPr>
            <p:ph idx="1"/>
          </p:nvPr>
        </p:nvSpPr>
        <p:spPr/>
        <p:txBody>
          <a:bodyPr/>
          <a:lstStyle/>
          <a:p>
            <a:r>
              <a:rPr lang="en-GB" dirty="0"/>
              <a:t>There will be maths and English homework set each week. In the event your child forgets which pages, your child will write this in their homework diary also.</a:t>
            </a:r>
          </a:p>
          <a:p>
            <a:r>
              <a:rPr lang="en-GB" dirty="0"/>
              <a:t>All maths and English homework is linked to what your child has been learning in school. Therefore, they should be able to complete independently in either pencil, blue/black biro. </a:t>
            </a:r>
          </a:p>
          <a:p>
            <a:r>
              <a:rPr lang="en-GB" dirty="0"/>
              <a:t>Children who do not submit homework on time will have the opportunity to complete this during a break or lunchtime.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910610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Ideas for helping your child at home</a:t>
            </a:r>
          </a:p>
        </p:txBody>
      </p:sp>
      <p:sp>
        <p:nvSpPr>
          <p:cNvPr id="3" name="Content Placeholder 2"/>
          <p:cNvSpPr>
            <a:spLocks noGrp="1"/>
          </p:cNvSpPr>
          <p:nvPr>
            <p:ph idx="1"/>
          </p:nvPr>
        </p:nvSpPr>
        <p:spPr/>
        <p:txBody>
          <a:bodyPr/>
          <a:lstStyle/>
          <a:p>
            <a:pPr fontAlgn="base"/>
            <a:r>
              <a:rPr lang="en-GB" dirty="0"/>
              <a:t>Reading – when you listen to, or read with your child, discuss with them how and why characters might be feeling. This is one of the harder reading skills that we will look to develop this year. E.g. Your child might answer your question by saying, ‘I think that Mrs Trunchbull is feeling cross and angry.’ You might reply to this by asking, ‘What makes you think that?’. To which they might respond, ‘ On this page it says that she has steam coming out of her ears.’​</a:t>
            </a:r>
          </a:p>
          <a:p>
            <a:pPr fontAlgn="base"/>
            <a:r>
              <a:rPr lang="en-GB" dirty="0"/>
              <a:t>Maths – Year 6 children need to know the times tables up to 12x12. Please encourage your child to use TT </a:t>
            </a:r>
            <a:r>
              <a:rPr lang="en-GB" dirty="0" err="1"/>
              <a:t>RockStars</a:t>
            </a:r>
            <a:r>
              <a:rPr lang="en-GB" dirty="0"/>
              <a:t> and Doodle Maths. You can also ask them times table questions. Be brave, get them to ask you questions too. A fun way to do this is to play ‘times table tennis.’ Take it in turns to say the answers in a specific table. So, you might go first and say 7, and your child returns with 14 etc </a:t>
            </a:r>
            <a:r>
              <a:rPr lang="en-GB" dirty="0" err="1"/>
              <a:t>etc</a:t>
            </a:r>
            <a:r>
              <a:rPr lang="en-GB" dirty="0"/>
              <a: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857328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75855"/>
            <a:ext cx="8596668" cy="5265507"/>
          </a:xfrm>
        </p:spPr>
        <p:txBody>
          <a:bodyPr/>
          <a:lstStyle/>
          <a:p>
            <a:r>
              <a:rPr lang="en-GB" dirty="0"/>
              <a:t>Statutory Tests</a:t>
            </a:r>
          </a:p>
          <a:p>
            <a:r>
              <a:rPr lang="en-GB" dirty="0"/>
              <a:t>Year 6 SAT’s will take place from Monday, 10</a:t>
            </a:r>
            <a:r>
              <a:rPr lang="en-GB" baseline="30000" dirty="0"/>
              <a:t>th</a:t>
            </a:r>
            <a:r>
              <a:rPr lang="en-GB" dirty="0"/>
              <a:t> May until Thursday 13</a:t>
            </a:r>
            <a:r>
              <a:rPr lang="en-GB" baseline="30000" dirty="0"/>
              <a:t>th</a:t>
            </a:r>
            <a:r>
              <a:rPr lang="en-GB" dirty="0"/>
              <a:t> May and will continue for 4 days.</a:t>
            </a:r>
          </a:p>
          <a:p>
            <a:r>
              <a:rPr lang="en-GB" dirty="0"/>
              <a:t>Do not book any appointments or holidays  during the SAT’s week, or the weeks prior to it.</a:t>
            </a: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9893807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5F468-0324-4EA5-A877-93AFD5C2A0BF}"/>
              </a:ext>
            </a:extLst>
          </p:cNvPr>
          <p:cNvSpPr>
            <a:spLocks noGrp="1"/>
          </p:cNvSpPr>
          <p:nvPr>
            <p:ph type="title"/>
          </p:nvPr>
        </p:nvSpPr>
        <p:spPr/>
        <p:txBody>
          <a:bodyPr/>
          <a:lstStyle/>
          <a:p>
            <a:r>
              <a:rPr lang="en-GB" dirty="0"/>
              <a:t>How will I know what will my child </a:t>
            </a:r>
            <a:r>
              <a:rPr lang="en-GB"/>
              <a:t>be learning?</a:t>
            </a:r>
            <a:endParaRPr lang="en-GB" dirty="0"/>
          </a:p>
        </p:txBody>
      </p:sp>
      <p:sp>
        <p:nvSpPr>
          <p:cNvPr id="3" name="Content Placeholder 2">
            <a:extLst>
              <a:ext uri="{FF2B5EF4-FFF2-40B4-BE49-F238E27FC236}">
                <a16:creationId xmlns:a16="http://schemas.microsoft.com/office/drawing/2014/main" id="{D6286CC2-D950-4BB9-8C37-D47CF68D09A1}"/>
              </a:ext>
            </a:extLst>
          </p:cNvPr>
          <p:cNvSpPr>
            <a:spLocks noGrp="1"/>
          </p:cNvSpPr>
          <p:nvPr>
            <p:ph idx="1"/>
          </p:nvPr>
        </p:nvSpPr>
        <p:spPr/>
        <p:txBody>
          <a:bodyPr/>
          <a:lstStyle/>
          <a:p>
            <a:r>
              <a:rPr lang="en-GB" dirty="0"/>
              <a:t>Each half term you will receive an overview of what your child will be learning. </a:t>
            </a:r>
          </a:p>
          <a:p>
            <a:r>
              <a:rPr lang="en-GB" dirty="0"/>
              <a:t>The homework your child brings home is also an indication of what has been taught that week in the class.</a:t>
            </a:r>
          </a:p>
          <a:p>
            <a:r>
              <a:rPr lang="en-GB" dirty="0"/>
              <a:t>Please keep checking your child’s class page on the website as updates are put on every half term.</a:t>
            </a:r>
          </a:p>
          <a:p>
            <a:endParaRPr lang="en-GB" dirty="0"/>
          </a:p>
        </p:txBody>
      </p:sp>
    </p:spTree>
    <p:extLst>
      <p:ext uri="{BB962C8B-B14F-4D97-AF65-F5344CB8AC3E}">
        <p14:creationId xmlns:p14="http://schemas.microsoft.com/office/powerpoint/2010/main" val="3063614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54CB3-A624-4CA3-8A8C-8463864C72A7}"/>
              </a:ext>
            </a:extLst>
          </p:cNvPr>
          <p:cNvSpPr>
            <a:spLocks noGrp="1"/>
          </p:cNvSpPr>
          <p:nvPr>
            <p:ph type="title"/>
          </p:nvPr>
        </p:nvSpPr>
        <p:spPr/>
        <p:txBody>
          <a:bodyPr/>
          <a:lstStyle/>
          <a:p>
            <a:r>
              <a:rPr lang="en-GB" dirty="0"/>
              <a:t>RSE (Relationship and Sex Education)</a:t>
            </a:r>
          </a:p>
        </p:txBody>
      </p:sp>
      <p:sp>
        <p:nvSpPr>
          <p:cNvPr id="3" name="Content Placeholder 2">
            <a:extLst>
              <a:ext uri="{FF2B5EF4-FFF2-40B4-BE49-F238E27FC236}">
                <a16:creationId xmlns:a16="http://schemas.microsoft.com/office/drawing/2014/main" id="{269C84BC-E7BB-4430-A0DC-74B96328986C}"/>
              </a:ext>
            </a:extLst>
          </p:cNvPr>
          <p:cNvSpPr>
            <a:spLocks noGrp="1"/>
          </p:cNvSpPr>
          <p:nvPr>
            <p:ph idx="1"/>
          </p:nvPr>
        </p:nvSpPr>
        <p:spPr/>
        <p:txBody>
          <a:bodyPr>
            <a:normAutofit fontScale="92500" lnSpcReduction="10000"/>
          </a:bodyPr>
          <a:lstStyle/>
          <a:p>
            <a:r>
              <a:rPr lang="en-GB" dirty="0">
                <a:solidFill>
                  <a:schemeClr val="tx1"/>
                </a:solidFill>
              </a:rPr>
              <a:t>In the Summer term and during the year your child will be taught Relationship and Sex Education. This is a spiral curriculum which builds each year and teaches the children the correct terminology to be used via child friendly resources, books and videos.</a:t>
            </a:r>
          </a:p>
          <a:p>
            <a:endParaRPr lang="en-GB" dirty="0">
              <a:solidFill>
                <a:schemeClr val="tx1"/>
              </a:solidFill>
            </a:endParaRPr>
          </a:p>
          <a:p>
            <a:r>
              <a:rPr lang="en-GB" i="1" dirty="0">
                <a:solidFill>
                  <a:schemeClr val="tx1"/>
                </a:solidFill>
              </a:rPr>
              <a:t>The specific objectives the children will be taught are: consider puberty; reproduction in the context of relationships; the process of conception in heterosexual and homosexual relationships;  what being a parent involves; identify the different genders people identify as; appreciate a range of responses to change; and being able to mark transition in terms of moving on and saying goodbye. </a:t>
            </a:r>
            <a:endParaRPr lang="en-GB" dirty="0">
              <a:solidFill>
                <a:schemeClr val="tx1"/>
              </a:solidFill>
            </a:endParaRPr>
          </a:p>
          <a:p>
            <a:endParaRPr lang="en-GB" dirty="0">
              <a:solidFill>
                <a:schemeClr val="tx1"/>
              </a:solidFill>
            </a:endParaRPr>
          </a:p>
          <a:p>
            <a:r>
              <a:rPr lang="en-GB" dirty="0">
                <a:solidFill>
                  <a:schemeClr val="tx1"/>
                </a:solidFill>
              </a:rPr>
              <a:t>Further information can be found about what the children will be learning about on our school website RSE page.</a:t>
            </a:r>
          </a:p>
        </p:txBody>
      </p:sp>
    </p:spTree>
    <p:extLst>
      <p:ext uri="{BB962C8B-B14F-4D97-AF65-F5344CB8AC3E}">
        <p14:creationId xmlns:p14="http://schemas.microsoft.com/office/powerpoint/2010/main" val="1203212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Opportunities</a:t>
            </a:r>
            <a:endParaRPr lang="en-GB" dirty="0">
              <a:solidFill>
                <a:srgbClr val="FF0000"/>
              </a:solidFill>
            </a:endParaRPr>
          </a:p>
        </p:txBody>
      </p:sp>
      <p:sp>
        <p:nvSpPr>
          <p:cNvPr id="3" name="Content Placeholder 2"/>
          <p:cNvSpPr>
            <a:spLocks noGrp="1"/>
          </p:cNvSpPr>
          <p:nvPr>
            <p:ph idx="1"/>
          </p:nvPr>
        </p:nvSpPr>
        <p:spPr>
          <a:xfrm>
            <a:off x="677334" y="1435331"/>
            <a:ext cx="8596668" cy="4606031"/>
          </a:xfrm>
        </p:spPr>
        <p:txBody>
          <a:bodyPr>
            <a:normAutofit/>
          </a:bodyPr>
          <a:lstStyle/>
          <a:p>
            <a:r>
              <a:rPr lang="en-GB" dirty="0">
                <a:solidFill>
                  <a:schemeClr val="tx1"/>
                </a:solidFill>
              </a:rPr>
              <a:t>PE in Year 6 takes place on a Wednesday afternoon. </a:t>
            </a:r>
          </a:p>
          <a:p>
            <a:r>
              <a:rPr lang="en-GB" dirty="0">
                <a:solidFill>
                  <a:schemeClr val="tx1"/>
                </a:solidFill>
              </a:rPr>
              <a:t>Please note -  No watches, jewellery, earrings, etc, for PE.</a:t>
            </a:r>
          </a:p>
          <a:p>
            <a:r>
              <a:rPr lang="en-GB" dirty="0">
                <a:solidFill>
                  <a:schemeClr val="tx1"/>
                </a:solidFill>
              </a:rPr>
              <a:t>School PE kits must be worn- not football shirts, other coloured tops, etc. Any tracksuits trousers/leggings must be plain and not have logos on them. Remember we are representing St Oswald’s.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7055163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B7409-F616-4EC9-AFFC-09C16F60E842}"/>
              </a:ext>
            </a:extLst>
          </p:cNvPr>
          <p:cNvSpPr>
            <a:spLocks noGrp="1"/>
          </p:cNvSpPr>
          <p:nvPr>
            <p:ph type="title"/>
          </p:nvPr>
        </p:nvSpPr>
        <p:spPr/>
        <p:txBody>
          <a:bodyPr/>
          <a:lstStyle/>
          <a:p>
            <a:r>
              <a:rPr lang="en-GB" dirty="0"/>
              <a:t>Music at St. Oswald’s.</a:t>
            </a:r>
          </a:p>
        </p:txBody>
      </p:sp>
      <p:sp>
        <p:nvSpPr>
          <p:cNvPr id="3" name="Content Placeholder 2">
            <a:extLst>
              <a:ext uri="{FF2B5EF4-FFF2-40B4-BE49-F238E27FC236}">
                <a16:creationId xmlns:a16="http://schemas.microsoft.com/office/drawing/2014/main" id="{02471763-D0F7-4583-A5A4-0B33719A09F0}"/>
              </a:ext>
            </a:extLst>
          </p:cNvPr>
          <p:cNvSpPr>
            <a:spLocks noGrp="1"/>
          </p:cNvSpPr>
          <p:nvPr>
            <p:ph idx="1"/>
          </p:nvPr>
        </p:nvSpPr>
        <p:spPr>
          <a:xfrm>
            <a:off x="677333" y="1470581"/>
            <a:ext cx="9739285" cy="4570781"/>
          </a:xfrm>
        </p:spPr>
        <p:txBody>
          <a:bodyPr/>
          <a:lstStyle/>
          <a:p>
            <a:r>
              <a:rPr lang="en-US" dirty="0"/>
              <a:t>Every week, each class has a music lesson.</a:t>
            </a:r>
          </a:p>
          <a:p>
            <a:r>
              <a:rPr lang="en-US" dirty="0"/>
              <a:t>There are extra-curricular activities:</a:t>
            </a:r>
          </a:p>
          <a:p>
            <a:pPr marL="0" indent="0">
              <a:buNone/>
            </a:pPr>
            <a:r>
              <a:rPr lang="en-US" dirty="0"/>
              <a:t>		</a:t>
            </a:r>
            <a:r>
              <a:rPr lang="en-US" b="1" dirty="0"/>
              <a:t>Ukulele Club </a:t>
            </a:r>
            <a:r>
              <a:rPr lang="en-US" dirty="0"/>
              <a:t>at lunchtime (Y4-Y6)</a:t>
            </a:r>
          </a:p>
          <a:p>
            <a:pPr marL="0" indent="0">
              <a:buNone/>
            </a:pPr>
            <a:r>
              <a:rPr lang="en-US" dirty="0"/>
              <a:t>		</a:t>
            </a:r>
            <a:r>
              <a:rPr lang="en-US" b="1" dirty="0"/>
              <a:t>Recorder Club </a:t>
            </a:r>
            <a:r>
              <a:rPr lang="en-US" dirty="0"/>
              <a:t>at lunchtime (Y2-Y6   £2/week)</a:t>
            </a:r>
          </a:p>
          <a:p>
            <a:pPr marL="0" indent="0">
              <a:buNone/>
            </a:pPr>
            <a:r>
              <a:rPr lang="en-US" dirty="0"/>
              <a:t>		</a:t>
            </a:r>
            <a:r>
              <a:rPr lang="en-US" b="1" dirty="0" err="1"/>
              <a:t>iRock</a:t>
            </a:r>
            <a:r>
              <a:rPr lang="en-US" b="1" dirty="0"/>
              <a:t> band sessions </a:t>
            </a:r>
            <a:r>
              <a:rPr lang="en-US" dirty="0"/>
              <a:t>on Wednesdays during school Y1-Y4 (after-school for Y5/Y6)</a:t>
            </a:r>
          </a:p>
          <a:p>
            <a:pPr marL="0" indent="0">
              <a:buNone/>
            </a:pPr>
            <a:r>
              <a:rPr lang="en-US" dirty="0"/>
              <a:t>		</a:t>
            </a:r>
            <a:r>
              <a:rPr lang="en-US" b="1" dirty="0"/>
              <a:t>instrumental lessons in piano </a:t>
            </a:r>
            <a:r>
              <a:rPr lang="en-US" dirty="0"/>
              <a:t>(Contact Grace </a:t>
            </a:r>
            <a:r>
              <a:rPr lang="en-US" dirty="0" err="1"/>
              <a:t>Secretan</a:t>
            </a:r>
            <a:r>
              <a:rPr lang="en-US" dirty="0"/>
              <a:t> on 07931 081886)</a:t>
            </a:r>
          </a:p>
          <a:p>
            <a:pPr marL="0" indent="0">
              <a:buNone/>
            </a:pPr>
            <a:r>
              <a:rPr lang="en-US" dirty="0"/>
              <a:t>		</a:t>
            </a:r>
            <a:r>
              <a:rPr lang="en-US" b="1" dirty="0"/>
              <a:t>and woodwind </a:t>
            </a:r>
            <a:r>
              <a:rPr lang="en-US" dirty="0"/>
              <a:t>(Contact Natalie Light on 07860 369816)</a:t>
            </a:r>
          </a:p>
        </p:txBody>
      </p:sp>
      <p:pic>
        <p:nvPicPr>
          <p:cNvPr id="2050" name="Picture 2" descr="Maybe I Was Wrong About My Child Playing the Recorder – A Pretty Happy Home">
            <a:extLst>
              <a:ext uri="{FF2B5EF4-FFF2-40B4-BE49-F238E27FC236}">
                <a16:creationId xmlns:a16="http://schemas.microsoft.com/office/drawing/2014/main" id="{16E99959-629C-4A2A-BBE4-780F08FFB8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4405"/>
          <a:stretch/>
        </p:blipFill>
        <p:spPr bwMode="auto">
          <a:xfrm>
            <a:off x="4460412" y="4771716"/>
            <a:ext cx="1393633" cy="174218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Young Boy Playing Saxophone Stock Photo - Image of african, black: 27445804">
            <a:extLst>
              <a:ext uri="{FF2B5EF4-FFF2-40B4-BE49-F238E27FC236}">
                <a16:creationId xmlns:a16="http://schemas.microsoft.com/office/drawing/2014/main" id="{DE5F6AAF-0590-4E92-9782-534CF1E919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6702" y="4760158"/>
            <a:ext cx="1169055" cy="175747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s Your Child Struggling to Learn the Piano? 7 Tips That Could Help">
            <a:extLst>
              <a:ext uri="{FF2B5EF4-FFF2-40B4-BE49-F238E27FC236}">
                <a16:creationId xmlns:a16="http://schemas.microsoft.com/office/drawing/2014/main" id="{F095D376-B2D1-4478-B064-7D65CB19B2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8700" y="4769402"/>
            <a:ext cx="2610890" cy="174218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ortrait Of A Boy Playing The Flute Stock Photo, Picture and Royalty Free Image. Image 29547619.">
            <a:extLst>
              <a:ext uri="{FF2B5EF4-FFF2-40B4-BE49-F238E27FC236}">
                <a16:creationId xmlns:a16="http://schemas.microsoft.com/office/drawing/2014/main" id="{C3E8CB5C-F2C8-4370-A414-4EE7B79921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2833" y="4760536"/>
            <a:ext cx="2419214" cy="1751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732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B7409-F616-4EC9-AFFC-09C16F60E842}"/>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02471763-D0F7-4583-A5A4-0B33719A09F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ECC5869-6EAF-4447-9B00-C802022CCC3B}"/>
              </a:ext>
            </a:extLst>
          </p:cNvPr>
          <p:cNvPicPr>
            <a:picLocks noChangeAspect="1"/>
          </p:cNvPicPr>
          <p:nvPr/>
        </p:nvPicPr>
        <p:blipFill>
          <a:blip r:embed="rId2"/>
          <a:stretch>
            <a:fillRect/>
          </a:stretch>
        </p:blipFill>
        <p:spPr>
          <a:xfrm>
            <a:off x="0" y="116878"/>
            <a:ext cx="12192000" cy="6624243"/>
          </a:xfrm>
          <a:prstGeom prst="rect">
            <a:avLst/>
          </a:prstGeom>
        </p:spPr>
      </p:pic>
    </p:spTree>
    <p:extLst>
      <p:ext uri="{BB962C8B-B14F-4D97-AF65-F5344CB8AC3E}">
        <p14:creationId xmlns:p14="http://schemas.microsoft.com/office/powerpoint/2010/main" val="1788604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day</a:t>
            </a:r>
          </a:p>
        </p:txBody>
      </p:sp>
      <p:sp>
        <p:nvSpPr>
          <p:cNvPr id="3" name="Content Placeholder 2"/>
          <p:cNvSpPr>
            <a:spLocks noGrp="1"/>
          </p:cNvSpPr>
          <p:nvPr>
            <p:ph idx="1"/>
          </p:nvPr>
        </p:nvSpPr>
        <p:spPr>
          <a:xfrm>
            <a:off x="677334" y="1440873"/>
            <a:ext cx="8596668" cy="5020887"/>
          </a:xfrm>
        </p:spPr>
        <p:txBody>
          <a:bodyPr/>
          <a:lstStyle/>
          <a:p>
            <a:pPr marL="0" indent="0">
              <a:buNone/>
            </a:pPr>
            <a:r>
              <a:rPr lang="en-GB" dirty="0"/>
              <a:t>Door opens at 8.45 and closes at 8.55am. Register is 8.55-9am. </a:t>
            </a:r>
          </a:p>
          <a:p>
            <a:pPr marL="0" indent="0">
              <a:buNone/>
            </a:pPr>
            <a:r>
              <a:rPr lang="en-GB" dirty="0"/>
              <a:t>If you are late, please go to the school office where Miss Simons will mark you in school.</a:t>
            </a:r>
          </a:p>
          <a:p>
            <a:pPr marL="0" indent="0">
              <a:buNone/>
            </a:pPr>
            <a:r>
              <a:rPr lang="en-GB" dirty="0"/>
              <a:t>Please ensure your child is punctual as learning starts at 9am. </a:t>
            </a:r>
          </a:p>
          <a:p>
            <a:pPr marL="0" indent="0">
              <a:buNone/>
            </a:pPr>
            <a:r>
              <a:rPr lang="en-GB" dirty="0"/>
              <a:t>Attendance at school is crucial to your child’s learning.</a:t>
            </a:r>
          </a:p>
          <a:p>
            <a:endParaRPr lang="en-GB" dirty="0"/>
          </a:p>
          <a:p>
            <a:pPr marL="0" indent="0">
              <a:buNone/>
            </a:pPr>
            <a:r>
              <a:rPr lang="en-GB" dirty="0"/>
              <a:t>Your child will need to bring in their own named water bottle. Only water please- no fruit juices, fizzy drinks etc… Children can also bring in a healthy snack- as per our policy this is fresh fruit or fresh vegetables.</a:t>
            </a:r>
          </a:p>
          <a:p>
            <a:pPr marL="0" indent="0">
              <a:buNone/>
            </a:pPr>
            <a:r>
              <a:rPr lang="en-GB" b="1" dirty="0"/>
              <a:t>Lunchtime: </a:t>
            </a:r>
            <a:r>
              <a:rPr lang="en-GB" dirty="0"/>
              <a:t>Details and information about the lunch menu will be shared.</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299465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Uniform</a:t>
            </a:r>
          </a:p>
        </p:txBody>
      </p:sp>
      <p:sp>
        <p:nvSpPr>
          <p:cNvPr id="3" name="Content Placeholder 2"/>
          <p:cNvSpPr>
            <a:spLocks noGrp="1"/>
          </p:cNvSpPr>
          <p:nvPr>
            <p:ph idx="1"/>
          </p:nvPr>
        </p:nvSpPr>
        <p:spPr>
          <a:xfrm>
            <a:off x="677334" y="1529543"/>
            <a:ext cx="8596668" cy="1174864"/>
          </a:xfrm>
        </p:spPr>
        <p:txBody>
          <a:bodyPr/>
          <a:lstStyle/>
          <a:p>
            <a:r>
              <a:rPr lang="en-GB" dirty="0"/>
              <a:t>We expect every child to wear the St Oswald’s school uniform. If for any reason you are struggling then we have preloved uniform available in school. Please see Miss Simons.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3074" name="Picture 2" descr="https://www.stoswaldsschool.co.uk/wp-content/uploads/2017/04/IMG_7828-300x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377" y="2671156"/>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descr="https://www.stoswaldsschool.co.uk/wp-content/uploads/2017/04/IMG_7826-1-300x2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0189" y="2687782"/>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34885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32015"/>
            <a:ext cx="8596668" cy="5509347"/>
          </a:xfrm>
        </p:spPr>
        <p:txBody>
          <a:bodyPr>
            <a:normAutofit fontScale="92500" lnSpcReduction="10000"/>
          </a:bodyPr>
          <a:lstStyle/>
          <a:p>
            <a:r>
              <a:rPr lang="en-GB" dirty="0"/>
              <a:t>Essential </a:t>
            </a:r>
            <a:r>
              <a:rPr lang="en-GB" dirty="0" err="1"/>
              <a:t>Sweatcardi</a:t>
            </a:r>
            <a:r>
              <a:rPr lang="en-GB" dirty="0"/>
              <a:t> (embroidered with the primary school logo) £10.50</a:t>
            </a:r>
          </a:p>
          <a:p>
            <a:r>
              <a:rPr lang="en-GB" dirty="0"/>
              <a:t>Essential Polo Shirt (embroidered with the primary school logo) £6.50 </a:t>
            </a:r>
          </a:p>
          <a:p>
            <a:r>
              <a:rPr lang="en-GB" dirty="0"/>
              <a:t>(No Woollen or navy cardigans)</a:t>
            </a:r>
          </a:p>
          <a:p>
            <a:r>
              <a:rPr lang="en-GB" dirty="0"/>
              <a:t>Button Fronted Gingham Dress (embroidered with the primary school logo) £15.00</a:t>
            </a:r>
          </a:p>
          <a:p>
            <a:r>
              <a:rPr lang="en-GB" dirty="0"/>
              <a:t>Fleece Jacket (embroidered with the primary school logo)  £13.00</a:t>
            </a:r>
          </a:p>
          <a:p>
            <a:endParaRPr lang="en-GB" dirty="0"/>
          </a:p>
          <a:p>
            <a:r>
              <a:rPr lang="en-GB" b="1" dirty="0"/>
              <a:t>Other items of clothing </a:t>
            </a:r>
            <a:r>
              <a:rPr lang="en-GB" dirty="0"/>
              <a:t>(this is not able to be purchased in school)</a:t>
            </a:r>
          </a:p>
          <a:p>
            <a:pPr lvl="0"/>
            <a:r>
              <a:rPr lang="en-GB" dirty="0"/>
              <a:t>Girls to wear grey tights or grey socks/white socks (no patterned tights)</a:t>
            </a:r>
          </a:p>
          <a:p>
            <a:pPr lvl="0"/>
            <a:r>
              <a:rPr lang="en-GB" dirty="0"/>
              <a:t>Girls to wear GREY skirts, shorts, pinafore dress or trousers (NOT Black or blue)</a:t>
            </a:r>
          </a:p>
          <a:p>
            <a:pPr lvl="0"/>
            <a:r>
              <a:rPr lang="en-GB" dirty="0"/>
              <a:t>Boys to wear GREY trousers or shorts (NOT black or blue)</a:t>
            </a:r>
          </a:p>
          <a:p>
            <a:pPr lvl="0"/>
            <a:r>
              <a:rPr lang="en-GB" dirty="0"/>
              <a:t>Boys to wear grey socks</a:t>
            </a:r>
          </a:p>
          <a:p>
            <a:pPr lvl="0"/>
            <a:r>
              <a:rPr lang="en-GB" dirty="0"/>
              <a:t>Boys to wear leather black school shoes (no canvas shoes or trainers or boots)</a:t>
            </a:r>
          </a:p>
          <a:p>
            <a:pPr lvl="0"/>
            <a:r>
              <a:rPr lang="en-GB" dirty="0"/>
              <a:t>Girls to wear black leather/patent shoes (no canvas shoes, trainers or open toed sandals or boots.)</a:t>
            </a:r>
          </a:p>
          <a:p>
            <a:pPr lvl="0"/>
            <a:r>
              <a:rPr lang="en-GB" dirty="0"/>
              <a:t>In Infants please can you ensure children have Velcro shoes not laces or buckles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82139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a:t>
            </a:r>
          </a:p>
        </p:txBody>
      </p:sp>
      <p:sp>
        <p:nvSpPr>
          <p:cNvPr id="3" name="Content Placeholder 2"/>
          <p:cNvSpPr>
            <a:spLocks noGrp="1"/>
          </p:cNvSpPr>
          <p:nvPr>
            <p:ph idx="1"/>
          </p:nvPr>
        </p:nvSpPr>
        <p:spPr>
          <a:xfrm>
            <a:off x="677334" y="1451957"/>
            <a:ext cx="8596668" cy="3014748"/>
          </a:xfrm>
        </p:spPr>
        <p:txBody>
          <a:bodyPr>
            <a:normAutofit/>
          </a:bodyPr>
          <a:lstStyle/>
          <a:p>
            <a:r>
              <a:rPr lang="en-GB" dirty="0"/>
              <a:t>All resources are provided for your child at St Oswald’s. However, in Juniors children like the independence of having their own pencil case and additional resources which they can keep in their bags.</a:t>
            </a:r>
          </a:p>
          <a:p>
            <a:r>
              <a:rPr lang="en-GB" dirty="0"/>
              <a:t>In PE the junior children will be playing Hockey using wooden hockey sticks. The school will provide children with shin pads, but children will need their own gum shields. Please purchase your child’s own gum shield and then this can be kept in school for the duration of this section in PE. Due to health and safety, they will not be able to take part in the hockey lessons without a gum shield.</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266868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Educational Visits</a:t>
            </a:r>
          </a:p>
        </p:txBody>
      </p:sp>
      <p:sp>
        <p:nvSpPr>
          <p:cNvPr id="3" name="Content Placeholder 2"/>
          <p:cNvSpPr>
            <a:spLocks noGrp="1"/>
          </p:cNvSpPr>
          <p:nvPr>
            <p:ph idx="1"/>
          </p:nvPr>
        </p:nvSpPr>
        <p:spPr/>
        <p:txBody>
          <a:bodyPr>
            <a:normAutofit/>
          </a:bodyPr>
          <a:lstStyle/>
          <a:p>
            <a:r>
              <a:rPr lang="en-GB" dirty="0"/>
              <a:t>All visits which we take our children on are linked to the learning in class. They will be focused to enhance the children's knowledge of a topic or piece of learning. </a:t>
            </a:r>
          </a:p>
          <a:p>
            <a:endParaRPr lang="en-GB" dirty="0"/>
          </a:p>
          <a:p>
            <a:r>
              <a:rPr lang="en-GB" dirty="0"/>
              <a:t>If we cannot go out on a visit then we will have visitors who will come into school.</a:t>
            </a:r>
          </a:p>
          <a:p>
            <a:r>
              <a:rPr lang="en-GB" dirty="0"/>
              <a:t>This year we are planning the following visits – Imperial War Museum (Salford) and Magna Science Adventure Centre near Sheffield.</a:t>
            </a:r>
          </a:p>
          <a:p>
            <a:pPr marL="0" indent="0">
              <a:buNone/>
            </a:pPr>
            <a:endParaRPr lang="en-GB" dirty="0"/>
          </a:p>
        </p:txBody>
      </p:sp>
    </p:spTree>
    <p:extLst>
      <p:ext uri="{BB962C8B-B14F-4D97-AF65-F5344CB8AC3E}">
        <p14:creationId xmlns:p14="http://schemas.microsoft.com/office/powerpoint/2010/main" val="39695661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BF6F7-A78F-4FAA-BDDF-D5E59A7E33DB}"/>
              </a:ext>
            </a:extLst>
          </p:cNvPr>
          <p:cNvSpPr>
            <a:spLocks noGrp="1"/>
          </p:cNvSpPr>
          <p:nvPr>
            <p:ph type="title"/>
          </p:nvPr>
        </p:nvSpPr>
        <p:spPr/>
        <p:txBody>
          <a:bodyPr/>
          <a:lstStyle/>
          <a:p>
            <a:r>
              <a:rPr lang="en-GB" dirty="0"/>
              <a:t>Food Intolerances	</a:t>
            </a:r>
          </a:p>
        </p:txBody>
      </p:sp>
      <p:sp>
        <p:nvSpPr>
          <p:cNvPr id="3" name="Content Placeholder 2">
            <a:extLst>
              <a:ext uri="{FF2B5EF4-FFF2-40B4-BE49-F238E27FC236}">
                <a16:creationId xmlns:a16="http://schemas.microsoft.com/office/drawing/2014/main" id="{C3BE6E8A-1A28-46CF-ABB6-D253BF44AABB}"/>
              </a:ext>
            </a:extLst>
          </p:cNvPr>
          <p:cNvSpPr>
            <a:spLocks noGrp="1"/>
          </p:cNvSpPr>
          <p:nvPr>
            <p:ph idx="1"/>
          </p:nvPr>
        </p:nvSpPr>
        <p:spPr/>
        <p:txBody>
          <a:bodyPr/>
          <a:lstStyle/>
          <a:p>
            <a:r>
              <a:rPr lang="en-GB" dirty="0"/>
              <a:t>We have more and more children in our school who have allergies, some severe, requiring them to have epi pens close by.</a:t>
            </a:r>
          </a:p>
          <a:p>
            <a:r>
              <a:rPr lang="en-GB" dirty="0"/>
              <a:t>As a result, we ask you to refrain from any nuts as part of snacks.</a:t>
            </a:r>
          </a:p>
          <a:p>
            <a:r>
              <a:rPr lang="en-GB" dirty="0"/>
              <a:t>We also ask that you no longer bring in cakes or treats when there is a birthday due to the range of allergies within each class.</a:t>
            </a:r>
          </a:p>
        </p:txBody>
      </p:sp>
    </p:spTree>
    <p:extLst>
      <p:ext uri="{BB962C8B-B14F-4D97-AF65-F5344CB8AC3E}">
        <p14:creationId xmlns:p14="http://schemas.microsoft.com/office/powerpoint/2010/main" val="12540235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3563389"/>
          </a:xfrm>
        </p:spPr>
        <p:txBody>
          <a:bodyPr/>
          <a:lstStyle/>
          <a:p>
            <a:r>
              <a:rPr lang="en-GB" dirty="0"/>
              <a:t>Thank you for listening. </a:t>
            </a:r>
          </a:p>
        </p:txBody>
      </p:sp>
      <p:sp>
        <p:nvSpPr>
          <p:cNvPr id="3" name="Content Placeholder 2"/>
          <p:cNvSpPr>
            <a:spLocks noGrp="1"/>
          </p:cNvSpPr>
          <p:nvPr>
            <p:ph idx="1"/>
          </p:nvPr>
        </p:nvSpPr>
        <p:spPr/>
        <p:txBody>
          <a:bodyPr/>
          <a:lstStyle/>
          <a:p>
            <a:r>
              <a:rPr lang="en-GB" dirty="0"/>
              <a:t>We operate an open-door policy, and are always available to support and help your child and you as a family, in any way we possibly can. This could be sign posting for support and advice, or meeting to discuss ways in which we as a school can support your child on their educational journey.</a:t>
            </a:r>
          </a:p>
          <a:p>
            <a:r>
              <a:rPr lang="en-GB" dirty="0"/>
              <a:t>All information is shared amongst the team within the class.</a:t>
            </a:r>
          </a:p>
          <a:p>
            <a:endParaRPr lang="en-GB" dirty="0"/>
          </a:p>
        </p:txBody>
      </p:sp>
    </p:spTree>
    <p:extLst>
      <p:ext uri="{BB962C8B-B14F-4D97-AF65-F5344CB8AC3E}">
        <p14:creationId xmlns:p14="http://schemas.microsoft.com/office/powerpoint/2010/main" val="106375528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FA56EB29E77254A8134EC1FB5EE58EB" ma:contentTypeVersion="15" ma:contentTypeDescription="Create a new document." ma:contentTypeScope="" ma:versionID="63404e7adfa2bf74d9a02e2e82bca4c7">
  <xsd:schema xmlns:xsd="http://www.w3.org/2001/XMLSchema" xmlns:xs="http://www.w3.org/2001/XMLSchema" xmlns:p="http://schemas.microsoft.com/office/2006/metadata/properties" xmlns:ns2="c39bb0e3-bdd0-4be9-960e-3782b722df7a" xmlns:ns3="9b52ef7e-3b16-46c5-851c-4d5cb8235db8" targetNamespace="http://schemas.microsoft.com/office/2006/metadata/properties" ma:root="true" ma:fieldsID="c74defbeb255220236fa5271eda32e2f" ns2:_="" ns3:_="">
    <xsd:import namespace="c39bb0e3-bdd0-4be9-960e-3782b722df7a"/>
    <xsd:import namespace="9b52ef7e-3b16-46c5-851c-4d5cb8235db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9bb0e3-bdd0-4be9-960e-3782b722df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fbb8771-35f8-401b-ad98-de15aa33f06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b52ef7e-3b16-46c5-851c-4d5cb8235db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f89c124c-bf54-4839-9242-c122a167406f}" ma:internalName="TaxCatchAll" ma:showField="CatchAllData" ma:web="9b52ef7e-3b16-46c5-851c-4d5cb8235db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9b52ef7e-3b16-46c5-851c-4d5cb8235db8" xsi:nil="true"/>
    <lcf76f155ced4ddcb4097134ff3c332f xmlns="c39bb0e3-bdd0-4be9-960e-3782b722df7a">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84ADCB-982F-4355-B192-E75718DE1A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9bb0e3-bdd0-4be9-960e-3782b722df7a"/>
    <ds:schemaRef ds:uri="9b52ef7e-3b16-46c5-851c-4d5cb8235d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BC40443-4995-4852-91D5-2F1204DDB7DE}">
  <ds:schemaRefs>
    <ds:schemaRef ds:uri="http://purl.org/dc/elements/1.1/"/>
    <ds:schemaRef ds:uri="http://schemas.microsoft.com/office/2006/documentManagement/types"/>
    <ds:schemaRef ds:uri="http://schemas.microsoft.com/office/2006/metadata/properties"/>
    <ds:schemaRef ds:uri="http://www.w3.org/XML/1998/namespace"/>
    <ds:schemaRef ds:uri="9b52ef7e-3b16-46c5-851c-4d5cb8235db8"/>
    <ds:schemaRef ds:uri="http://purl.org/dc/terms/"/>
    <ds:schemaRef ds:uri="http://schemas.microsoft.com/office/infopath/2007/PartnerControls"/>
    <ds:schemaRef ds:uri="http://purl.org/dc/dcmitype/"/>
    <ds:schemaRef ds:uri="http://schemas.openxmlformats.org/package/2006/metadata/core-properties"/>
    <ds:schemaRef ds:uri="c39bb0e3-bdd0-4be9-960e-3782b722df7a"/>
  </ds:schemaRefs>
</ds:datastoreItem>
</file>

<file path=customXml/itemProps3.xml><?xml version="1.0" encoding="utf-8"?>
<ds:datastoreItem xmlns:ds="http://schemas.openxmlformats.org/officeDocument/2006/customXml" ds:itemID="{757D343A-C321-426D-8492-13117FD029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211</TotalTime>
  <Words>2490</Words>
  <Application>Microsoft Office PowerPoint</Application>
  <PresentationFormat>Widescreen</PresentationFormat>
  <Paragraphs>138</Paragraphs>
  <Slides>27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Comic Sans MS</vt:lpstr>
      <vt:lpstr>Optima ExtraBlack</vt:lpstr>
      <vt:lpstr>Times New Roman</vt:lpstr>
      <vt:lpstr>Trebuchet MS</vt:lpstr>
      <vt:lpstr>Wingdings 3</vt:lpstr>
      <vt:lpstr>Facet</vt:lpstr>
      <vt:lpstr>Welcome to the Academic Year 2026-2027   </vt:lpstr>
      <vt:lpstr>Meet the Year 6 Team</vt:lpstr>
      <vt:lpstr>School Vision and Values</vt:lpstr>
      <vt:lpstr>Beginning and end of the school day</vt:lpstr>
      <vt:lpstr>Attendance</vt:lpstr>
      <vt:lpstr>Attendance ladder</vt:lpstr>
      <vt:lpstr>Mobile Phones </vt:lpstr>
      <vt:lpstr>Online Safety</vt:lpstr>
      <vt:lpstr>Photography and Videoing in school</vt:lpstr>
      <vt:lpstr>Behaviour and Rewards </vt:lpstr>
      <vt:lpstr>Homework</vt:lpstr>
      <vt:lpstr>Topic Homework</vt:lpstr>
      <vt:lpstr>Maths and English Homework</vt:lpstr>
      <vt:lpstr>Ideas for helping your child at home</vt:lpstr>
      <vt:lpstr>PowerPoint Presentation</vt:lpstr>
      <vt:lpstr>How will I know what will my child be learning?</vt:lpstr>
      <vt:lpstr>RSE (Relationship and Sex Education)</vt:lpstr>
      <vt:lpstr>Opportunities</vt:lpstr>
      <vt:lpstr>Music at St. Oswald’s.</vt:lpstr>
      <vt:lpstr>Any questions?</vt:lpstr>
      <vt:lpstr>School day</vt:lpstr>
      <vt:lpstr>School Uniform</vt:lpstr>
      <vt:lpstr>PowerPoint Presentation</vt:lpstr>
      <vt:lpstr>Resources</vt:lpstr>
      <vt:lpstr>Educational Visits</vt:lpstr>
      <vt:lpstr>Food Intolerances </vt:lpstr>
      <vt:lpstr>Thank you for listening.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Wood, R</dc:creator>
  <cp:lastModifiedBy>David Wood</cp:lastModifiedBy>
  <cp:revision>40</cp:revision>
  <dcterms:created xsi:type="dcterms:W3CDTF">2022-07-03T11:31:29Z</dcterms:created>
  <dcterms:modified xsi:type="dcterms:W3CDTF">2026-07-23T15:48:24Z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0x010100AFA56EB29E77254A8134EC1FB5EE58EB</vt:lpwstr>
  </property>
  <property fmtid="{D5CDD505-2E9C-101B-9397-08002B2CF9AE}" pid="3" name="MediaServiceImageTags">
    <vt:lpwstr/>
  </property>
</Properties>
</file>